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82" r:id="rId6"/>
    <p:sldId id="287" r:id="rId7"/>
    <p:sldId id="297" r:id="rId8"/>
    <p:sldId id="288" r:id="rId9"/>
    <p:sldId id="298" r:id="rId10"/>
    <p:sldId id="299" r:id="rId11"/>
    <p:sldId id="289" r:id="rId12"/>
    <p:sldId id="300" r:id="rId13"/>
    <p:sldId id="291" r:id="rId14"/>
    <p:sldId id="295" r:id="rId15"/>
    <p:sldId id="29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25.07.2014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25.07.2014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Amós – a justiça social como parte da adoração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Injustiça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para</a:t>
            </a:r>
            <a:r>
              <a:rPr lang="en-US" sz="4000" dirty="0" smtClean="0">
                <a:solidFill>
                  <a:schemeClr val="bg1"/>
                </a:solidFill>
              </a:rPr>
              <a:t> com </a:t>
            </a:r>
            <a:r>
              <a:rPr lang="en-US" sz="4000" dirty="0" err="1" smtClean="0">
                <a:solidFill>
                  <a:schemeClr val="bg1"/>
                </a:solidFill>
              </a:rPr>
              <a:t>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pobres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necessitados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20000"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Ao </a:t>
            </a:r>
            <a:r>
              <a:rPr lang="pt-BR" dirty="0" smtClean="0">
                <a:solidFill>
                  <a:schemeClr val="bg1"/>
                </a:solidFill>
              </a:rPr>
              <a:t>ler estes textos que falam sobre Israel, parece que estamos falando dos nossos dias.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Os pobres ainda são desprezados.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Não podemos conceber como abençoada uma sociedade que exclui o necessitado, onde o pobre cada vez fica mais pobre, e o rico, cada vez fica mais rico. Se o juízo de Deus veio sobre Israel, não viria também sobre as nossas vidas?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“onde há privilégios, também deve haver responsabilidades”. Warren </a:t>
            </a:r>
            <a:r>
              <a:rPr lang="pt-BR" dirty="0" err="1" smtClean="0">
                <a:solidFill>
                  <a:schemeClr val="bg1"/>
                </a:solidFill>
              </a:rPr>
              <a:t>Wiersbe</a:t>
            </a:r>
            <a:endParaRPr lang="pt-BR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Jesus, nos evangelhos, deixa também registrado a grande responsabilidade que temos em cuidar e amparar os necessitados.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Jesus diz que deixamos de fazer a ele, quando não fazemos pelos pobres e necessitados.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Culto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hipócrita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fora</a:t>
            </a:r>
            <a:r>
              <a:rPr lang="en-US" sz="4000" dirty="0" smtClean="0">
                <a:solidFill>
                  <a:schemeClr val="bg1"/>
                </a:solidFill>
              </a:rPr>
              <a:t> dos </a:t>
            </a:r>
            <a:r>
              <a:rPr lang="en-US" sz="4000" dirty="0" err="1" smtClean="0">
                <a:solidFill>
                  <a:schemeClr val="bg1"/>
                </a:solidFill>
              </a:rPr>
              <a:t>padrões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palavra</a:t>
            </a:r>
            <a:r>
              <a:rPr lang="en-US" sz="4000" dirty="0" smtClean="0">
                <a:solidFill>
                  <a:schemeClr val="bg1"/>
                </a:solidFill>
              </a:rPr>
              <a:t> de Deus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sociedade de Israel, ao mesmo tempo em que fechava o coração para a lei do Senhor, tentava agradar a “Deus” com rituais.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Agradeciam a Deus com suas ofertas, “por não serem pobres”.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olha pra dentro e enxerga o interior do homem.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Israel cantava cânticos, levantava as mãos, trazia a sua oferta, mas Deus não recebia esse culto prestado por mãos manchadas e comprometidas com a injustiça (5:21-23).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Ao invés de agradar a Deus, aquele culto o aborrecia, visto que era uma tentativa apenas ritual e não tinha compromisso com a essência da sua Palavra, que é amar a Deus e amar ao próximo.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diz ainda no verso 24 do capítulo 5 que seria melhor “praticar a justiça” do que oferecer um culto como aquele.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Nunca antes se viu uma igreja tão preparada do ponto de vista ritual e material e tão insensível às necessidades das pessoas pobres.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Fica claro pelos textos dos profetas e também pelas palavras de Jesus no evangelho de Mateus, que o culto esperado por Deus é um culto que passa pelo compromisso em ajudar aqueles que precisam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Culto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hipócrita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fora</a:t>
            </a:r>
            <a:r>
              <a:rPr lang="en-US" sz="4000" dirty="0" smtClean="0">
                <a:solidFill>
                  <a:schemeClr val="bg1"/>
                </a:solidFill>
              </a:rPr>
              <a:t> dos </a:t>
            </a:r>
            <a:r>
              <a:rPr lang="en-US" sz="4000" dirty="0" err="1" smtClean="0">
                <a:solidFill>
                  <a:schemeClr val="bg1"/>
                </a:solidFill>
              </a:rPr>
              <a:t>padrões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palavra</a:t>
            </a:r>
            <a:r>
              <a:rPr lang="en-US" sz="4000" dirty="0" smtClean="0">
                <a:solidFill>
                  <a:schemeClr val="bg1"/>
                </a:solidFill>
              </a:rPr>
              <a:t> de Deus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rei </a:t>
            </a:r>
            <a:r>
              <a:rPr lang="pt-BR" dirty="0" err="1" smtClean="0">
                <a:solidFill>
                  <a:schemeClr val="bg1"/>
                </a:solidFill>
              </a:rPr>
              <a:t>Jeroboão</a:t>
            </a:r>
            <a:r>
              <a:rPr lang="pt-BR" dirty="0" smtClean="0">
                <a:solidFill>
                  <a:schemeClr val="bg1"/>
                </a:solidFill>
              </a:rPr>
              <a:t> I construiu novos santuários em </a:t>
            </a:r>
            <a:r>
              <a:rPr lang="pt-BR" dirty="0" err="1" smtClean="0">
                <a:solidFill>
                  <a:schemeClr val="bg1"/>
                </a:solidFill>
              </a:rPr>
              <a:t>Betei</a:t>
            </a:r>
            <a:r>
              <a:rPr lang="pt-BR" dirty="0" smtClean="0">
                <a:solidFill>
                  <a:schemeClr val="bg1"/>
                </a:solidFill>
              </a:rPr>
              <a:t> e </a:t>
            </a:r>
            <a:r>
              <a:rPr lang="pt-BR" dirty="0" err="1" smtClean="0">
                <a:solidFill>
                  <a:schemeClr val="bg1"/>
                </a:solidFill>
              </a:rPr>
              <a:t>Dã</a:t>
            </a:r>
            <a:r>
              <a:rPr lang="pt-BR" dirty="0" smtClean="0">
                <a:solidFill>
                  <a:schemeClr val="bg1"/>
                </a:solidFill>
              </a:rPr>
              <a:t> e ali introduziu um bezerro de ouro para o povo adorar.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culto foi paganizado. A idolatria foi assimilada no culto.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povo queria chegar até Deus por meio de um ídolo.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podemos sacrificar a verdade para atrair as pessoas à igreja, nem podemos acrescentar coisa alguma aos preceitos de Deus porque gostamos dessas coisas.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Cerimônias e ritos totalmente estranhos à Palavra de Deus são introduzidos no culto para agradar o gosto dos adoradores.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sincretismo está na moda.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Mas ele ainda continua provocando a ira de Deus Um avivamento verdadeiro é aquele que nos move em direção ao coração de Deus e o coração de Deus é aberto a cuidar dos pequeninos.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Rejeição</a:t>
            </a:r>
            <a:r>
              <a:rPr lang="en-US" sz="4000" dirty="0" smtClean="0">
                <a:solidFill>
                  <a:schemeClr val="bg1"/>
                </a:solidFill>
              </a:rPr>
              <a:t> à </a:t>
            </a:r>
            <a:r>
              <a:rPr lang="en-US" sz="4000" dirty="0" err="1" smtClean="0">
                <a:solidFill>
                  <a:schemeClr val="bg1"/>
                </a:solidFill>
              </a:rPr>
              <a:t>voz</a:t>
            </a:r>
            <a:r>
              <a:rPr lang="en-US" sz="4000" dirty="0" smtClean="0">
                <a:solidFill>
                  <a:schemeClr val="bg1"/>
                </a:solidFill>
              </a:rPr>
              <a:t> de Deus </a:t>
            </a:r>
            <a:r>
              <a:rPr lang="en-US" sz="4000" dirty="0" err="1" smtClean="0">
                <a:solidFill>
                  <a:schemeClr val="bg1"/>
                </a:solidFill>
              </a:rPr>
              <a:t>tentando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calar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profetas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Outra característica da sociedade que vive em </a:t>
            </a:r>
            <a:r>
              <a:rPr lang="pt-BR" dirty="0" smtClean="0">
                <a:solidFill>
                  <a:schemeClr val="bg1"/>
                </a:solidFill>
              </a:rPr>
              <a:t>um ambiente </a:t>
            </a:r>
            <a:r>
              <a:rPr lang="pt-BR" dirty="0" smtClean="0">
                <a:solidFill>
                  <a:schemeClr val="bg1"/>
                </a:solidFill>
              </a:rPr>
              <a:t>de pecado é que ela não suporta o </a:t>
            </a:r>
            <a:r>
              <a:rPr lang="pt-BR" dirty="0" smtClean="0">
                <a:solidFill>
                  <a:schemeClr val="bg1"/>
                </a:solidFill>
              </a:rPr>
              <a:t>confronto feito </a:t>
            </a:r>
            <a:r>
              <a:rPr lang="pt-BR" dirty="0" smtClean="0">
                <a:solidFill>
                  <a:schemeClr val="bg1"/>
                </a:solidFill>
              </a:rPr>
              <a:t>pelos homens de 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Israel tinha criado um culto </a:t>
            </a:r>
            <a:r>
              <a:rPr lang="pt-BR" dirty="0" smtClean="0">
                <a:solidFill>
                  <a:schemeClr val="bg1"/>
                </a:solidFill>
              </a:rPr>
              <a:t>que fazia </a:t>
            </a:r>
            <a:r>
              <a:rPr lang="pt-BR" dirty="0" smtClean="0">
                <a:solidFill>
                  <a:schemeClr val="bg1"/>
                </a:solidFill>
              </a:rPr>
              <a:t>um “politicamente correto” com as diretrizes da </a:t>
            </a:r>
            <a:r>
              <a:rPr lang="pt-BR" dirty="0" smtClean="0">
                <a:solidFill>
                  <a:schemeClr val="bg1"/>
                </a:solidFill>
              </a:rPr>
              <a:t>elite de </a:t>
            </a:r>
            <a:r>
              <a:rPr lang="pt-BR" dirty="0" smtClean="0">
                <a:solidFill>
                  <a:schemeClr val="bg1"/>
                </a:solidFill>
              </a:rPr>
              <a:t>Israel e que calava os profetas comprometidos </a:t>
            </a:r>
            <a:r>
              <a:rPr lang="pt-BR" dirty="0" smtClean="0">
                <a:solidFill>
                  <a:schemeClr val="bg1"/>
                </a:solidFill>
              </a:rPr>
              <a:t>com a </a:t>
            </a:r>
            <a:r>
              <a:rPr lang="pt-BR" dirty="0" smtClean="0">
                <a:solidFill>
                  <a:schemeClr val="bg1"/>
                </a:solidFill>
              </a:rPr>
              <a:t>palavra de 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Jeremias, Elias, Amós e muitos dos </a:t>
            </a:r>
            <a:r>
              <a:rPr lang="pt-BR" dirty="0" smtClean="0">
                <a:solidFill>
                  <a:schemeClr val="bg1"/>
                </a:solidFill>
              </a:rPr>
              <a:t>outros profetas </a:t>
            </a:r>
            <a:r>
              <a:rPr lang="pt-BR" dirty="0" smtClean="0">
                <a:solidFill>
                  <a:schemeClr val="bg1"/>
                </a:solidFill>
              </a:rPr>
              <a:t>foram perseguidos, visto que suas </a:t>
            </a:r>
            <a:r>
              <a:rPr lang="pt-BR" dirty="0" smtClean="0">
                <a:solidFill>
                  <a:schemeClr val="bg1"/>
                </a:solidFill>
              </a:rPr>
              <a:t>mensagens confrontavam </a:t>
            </a:r>
            <a:r>
              <a:rPr lang="pt-BR" dirty="0" smtClean="0">
                <a:solidFill>
                  <a:schemeClr val="bg1"/>
                </a:solidFill>
              </a:rPr>
              <a:t>o corrompido poder estatal e religioso </a:t>
            </a:r>
            <a:r>
              <a:rPr lang="pt-BR" dirty="0" smtClean="0">
                <a:solidFill>
                  <a:schemeClr val="bg1"/>
                </a:solidFill>
              </a:rPr>
              <a:t>de Israel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Também nos nossos dias, muitos que </a:t>
            </a:r>
            <a:r>
              <a:rPr lang="pt-BR" dirty="0" smtClean="0">
                <a:solidFill>
                  <a:schemeClr val="bg1"/>
                </a:solidFill>
              </a:rPr>
              <a:t>possuem compromisso </a:t>
            </a:r>
            <a:r>
              <a:rPr lang="pt-BR" dirty="0" smtClean="0">
                <a:solidFill>
                  <a:schemeClr val="bg1"/>
                </a:solidFill>
              </a:rPr>
              <a:t>com as verdades fundamentadas </a:t>
            </a:r>
            <a:r>
              <a:rPr lang="pt-BR" dirty="0" smtClean="0">
                <a:solidFill>
                  <a:schemeClr val="bg1"/>
                </a:solidFill>
              </a:rPr>
              <a:t>nas Escrituras</a:t>
            </a:r>
            <a:r>
              <a:rPr lang="pt-BR" dirty="0" smtClean="0">
                <a:solidFill>
                  <a:schemeClr val="bg1"/>
                </a:solidFill>
              </a:rPr>
              <a:t>, muitas vezes são constrangidos pelos “sacerdotes</a:t>
            </a:r>
            <a:r>
              <a:rPr lang="pt-BR" dirty="0" smtClean="0">
                <a:solidFill>
                  <a:schemeClr val="bg1"/>
                </a:solidFill>
              </a:rPr>
              <a:t>” do </a:t>
            </a:r>
            <a:r>
              <a:rPr lang="pt-BR" dirty="0" smtClean="0">
                <a:solidFill>
                  <a:schemeClr val="bg1"/>
                </a:solidFill>
              </a:rPr>
              <a:t>falso evangelho a calar-se.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homem </a:t>
            </a:r>
            <a:r>
              <a:rPr lang="pt-BR" dirty="0" smtClean="0">
                <a:solidFill>
                  <a:schemeClr val="bg1"/>
                </a:solidFill>
              </a:rPr>
              <a:t>de Deus</a:t>
            </a:r>
            <a:r>
              <a:rPr lang="pt-BR" dirty="0" smtClean="0">
                <a:solidFill>
                  <a:schemeClr val="bg1"/>
                </a:solidFill>
              </a:rPr>
              <a:t>, que teme a Deus não deve retroceder diante </a:t>
            </a:r>
            <a:r>
              <a:rPr lang="pt-BR" dirty="0" smtClean="0">
                <a:solidFill>
                  <a:schemeClr val="bg1"/>
                </a:solidFill>
              </a:rPr>
              <a:t>das pressões </a:t>
            </a:r>
            <a:r>
              <a:rPr lang="pt-BR" dirty="0" smtClean="0">
                <a:solidFill>
                  <a:schemeClr val="bg1"/>
                </a:solidFill>
              </a:rPr>
              <a:t>do “politicamente correto”.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É </a:t>
            </a:r>
            <a:r>
              <a:rPr lang="en-US" sz="4000" dirty="0" err="1" smtClean="0">
                <a:solidFill>
                  <a:schemeClr val="bg1"/>
                </a:solidFill>
              </a:rPr>
              <a:t>certo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que</a:t>
            </a:r>
            <a:r>
              <a:rPr lang="en-US" sz="4000" dirty="0" smtClean="0">
                <a:solidFill>
                  <a:schemeClr val="bg1"/>
                </a:solidFill>
              </a:rPr>
              <a:t> Deus </a:t>
            </a:r>
            <a:r>
              <a:rPr lang="en-US" sz="4000" dirty="0" err="1" smtClean="0">
                <a:solidFill>
                  <a:schemeClr val="bg1"/>
                </a:solidFill>
              </a:rPr>
              <a:t>julgará</a:t>
            </a:r>
            <a:r>
              <a:rPr lang="en-US" sz="4000" dirty="0" smtClean="0">
                <a:solidFill>
                  <a:schemeClr val="bg1"/>
                </a:solidFill>
              </a:rPr>
              <a:t> Israel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obstinação de Israel pelo pecado trouxe o </a:t>
            </a:r>
            <a:r>
              <a:rPr lang="pt-BR" dirty="0" smtClean="0">
                <a:solidFill>
                  <a:schemeClr val="bg1"/>
                </a:solidFill>
              </a:rPr>
              <a:t>juízo de </a:t>
            </a:r>
            <a:r>
              <a:rPr lang="pt-BR" dirty="0" smtClean="0">
                <a:solidFill>
                  <a:schemeClr val="bg1"/>
                </a:solidFill>
              </a:rPr>
              <a:t>Deus sobre eles.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profeta Amós, pela revelação </a:t>
            </a:r>
            <a:r>
              <a:rPr lang="pt-BR" dirty="0" smtClean="0">
                <a:solidFill>
                  <a:schemeClr val="bg1"/>
                </a:solidFill>
              </a:rPr>
              <a:t>de Deus</a:t>
            </a:r>
            <a:r>
              <a:rPr lang="pt-BR" dirty="0" smtClean="0">
                <a:solidFill>
                  <a:schemeClr val="bg1"/>
                </a:solidFill>
              </a:rPr>
              <a:t>, já antevê a destruição do Reino de Israel </a:t>
            </a:r>
            <a:r>
              <a:rPr lang="pt-BR" dirty="0" smtClean="0">
                <a:solidFill>
                  <a:schemeClr val="bg1"/>
                </a:solidFill>
              </a:rPr>
              <a:t>quando da </a:t>
            </a:r>
            <a:r>
              <a:rPr lang="pt-BR" dirty="0" smtClean="0">
                <a:solidFill>
                  <a:schemeClr val="bg1"/>
                </a:solidFill>
              </a:rPr>
              <a:t>invasão da Assíria que os levaria cativos para </a:t>
            </a:r>
            <a:r>
              <a:rPr lang="pt-BR" dirty="0" smtClean="0">
                <a:solidFill>
                  <a:schemeClr val="bg1"/>
                </a:solidFill>
              </a:rPr>
              <a:t>outra terra </a:t>
            </a:r>
            <a:r>
              <a:rPr lang="pt-BR" dirty="0" smtClean="0">
                <a:solidFill>
                  <a:schemeClr val="bg1"/>
                </a:solidFill>
              </a:rPr>
              <a:t>poucos anos depois, em 721 A.C.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Às vezes</a:t>
            </a:r>
            <a:r>
              <a:rPr lang="pt-BR" dirty="0" smtClean="0">
                <a:solidFill>
                  <a:schemeClr val="bg1"/>
                </a:solidFill>
              </a:rPr>
              <a:t>, as pessoas olham para sua prosperidade </a:t>
            </a:r>
            <a:r>
              <a:rPr lang="pt-BR" dirty="0" smtClean="0">
                <a:solidFill>
                  <a:schemeClr val="bg1"/>
                </a:solidFill>
              </a:rPr>
              <a:t>material e </a:t>
            </a:r>
            <a:r>
              <a:rPr lang="pt-BR" dirty="0" smtClean="0">
                <a:solidFill>
                  <a:schemeClr val="bg1"/>
                </a:solidFill>
              </a:rPr>
              <a:t>para seu “culto ritual” e mesmo vivendo em </a:t>
            </a:r>
            <a:r>
              <a:rPr lang="pt-BR" dirty="0" smtClean="0">
                <a:solidFill>
                  <a:schemeClr val="bg1"/>
                </a:solidFill>
              </a:rPr>
              <a:t>injustiça e </a:t>
            </a:r>
            <a:r>
              <a:rPr lang="pt-BR" dirty="0" smtClean="0">
                <a:solidFill>
                  <a:schemeClr val="bg1"/>
                </a:solidFill>
              </a:rPr>
              <a:t>insensibilidade social, acham que são </a:t>
            </a:r>
            <a:r>
              <a:rPr lang="pt-BR" dirty="0" smtClean="0">
                <a:solidFill>
                  <a:schemeClr val="bg1"/>
                </a:solidFill>
              </a:rPr>
              <a:t>abençoados por </a:t>
            </a:r>
            <a:r>
              <a:rPr lang="pt-BR" dirty="0" smtClean="0">
                <a:solidFill>
                  <a:schemeClr val="bg1"/>
                </a:solidFill>
              </a:rPr>
              <a:t>Deus e que está tudo bem, tudo tranquilo.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Mas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chemeClr val="bg1"/>
                </a:solidFill>
              </a:rPr>
              <a:t>o ímpio </a:t>
            </a:r>
            <a:r>
              <a:rPr lang="pt-BR" dirty="0" smtClean="0">
                <a:solidFill>
                  <a:schemeClr val="bg1"/>
                </a:solidFill>
              </a:rPr>
              <a:t>obstinado em sua injustiça e insensibilidade </a:t>
            </a:r>
            <a:r>
              <a:rPr lang="pt-BR" dirty="0" smtClean="0">
                <a:solidFill>
                  <a:schemeClr val="bg1"/>
                </a:solidFill>
              </a:rPr>
              <a:t>deve lembrar </a:t>
            </a:r>
            <a:r>
              <a:rPr lang="pt-BR" dirty="0" smtClean="0">
                <a:solidFill>
                  <a:schemeClr val="bg1"/>
                </a:solidFill>
              </a:rPr>
              <a:t>que Deus promove ao seu devido tempo a </a:t>
            </a:r>
            <a:r>
              <a:rPr lang="pt-BR" dirty="0" smtClean="0">
                <a:solidFill>
                  <a:schemeClr val="bg1"/>
                </a:solidFill>
              </a:rPr>
              <a:t>sua justiça </a:t>
            </a:r>
            <a:r>
              <a:rPr lang="pt-BR" dirty="0" smtClean="0">
                <a:solidFill>
                  <a:schemeClr val="bg1"/>
                </a:solidFill>
              </a:rPr>
              <a:t>e nos cobra a conta de nossas atitudes.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É certo que devemos considerar sempre a </a:t>
            </a:r>
            <a:r>
              <a:rPr lang="pt-BR" dirty="0" smtClean="0">
                <a:solidFill>
                  <a:schemeClr val="bg1"/>
                </a:solidFill>
              </a:rPr>
              <a:t>bondade e </a:t>
            </a:r>
            <a:r>
              <a:rPr lang="pt-BR" dirty="0" smtClean="0">
                <a:solidFill>
                  <a:schemeClr val="bg1"/>
                </a:solidFill>
              </a:rPr>
              <a:t>a misericórdia de Deus, mas é certo que </a:t>
            </a:r>
            <a:r>
              <a:rPr lang="pt-BR" dirty="0" smtClean="0">
                <a:solidFill>
                  <a:schemeClr val="bg1"/>
                </a:solidFill>
              </a:rPr>
              <a:t>devemos considerar </a:t>
            </a:r>
            <a:r>
              <a:rPr lang="pt-BR" dirty="0" smtClean="0">
                <a:solidFill>
                  <a:schemeClr val="bg1"/>
                </a:solidFill>
              </a:rPr>
              <a:t>também a sua justiça.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Amós termina sua </a:t>
            </a:r>
            <a:r>
              <a:rPr lang="pt-BR" dirty="0" smtClean="0">
                <a:solidFill>
                  <a:schemeClr val="bg1"/>
                </a:solidFill>
              </a:rPr>
              <a:t>profecia </a:t>
            </a:r>
            <a:r>
              <a:rPr lang="pt-BR" dirty="0" smtClean="0">
                <a:solidFill>
                  <a:schemeClr val="bg1"/>
                </a:solidFill>
              </a:rPr>
              <a:t>com a promessa </a:t>
            </a:r>
            <a:r>
              <a:rPr lang="pt-BR" dirty="0" smtClean="0">
                <a:solidFill>
                  <a:schemeClr val="bg1"/>
                </a:solidFill>
              </a:rPr>
              <a:t>maravilhosa de </a:t>
            </a:r>
            <a:r>
              <a:rPr lang="pt-BR" dirty="0" smtClean="0">
                <a:solidFill>
                  <a:schemeClr val="bg1"/>
                </a:solidFill>
              </a:rPr>
              <a:t>que Israel será plantado, protegido e </a:t>
            </a:r>
            <a:r>
              <a:rPr lang="pt-BR" dirty="0" smtClean="0">
                <a:solidFill>
                  <a:schemeClr val="bg1"/>
                </a:solidFill>
              </a:rPr>
              <a:t>jamais voltará </a:t>
            </a:r>
            <a:r>
              <a:rPr lang="pt-BR" dirty="0" smtClean="0">
                <a:solidFill>
                  <a:schemeClr val="bg1"/>
                </a:solidFill>
              </a:rPr>
              <a:t>a ser arrancado de sua terra, “diz o Senhor, </a:t>
            </a:r>
            <a:r>
              <a:rPr lang="pt-BR" dirty="0" smtClean="0">
                <a:solidFill>
                  <a:schemeClr val="bg1"/>
                </a:solidFill>
              </a:rPr>
              <a:t>teu Deus</a:t>
            </a:r>
            <a:r>
              <a:rPr lang="pt-BR" dirty="0" smtClean="0">
                <a:solidFill>
                  <a:schemeClr val="bg1"/>
                </a:solidFill>
              </a:rPr>
              <a:t>”. Teu Deus!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Que </a:t>
            </a:r>
            <a:r>
              <a:rPr lang="pt-BR" dirty="0" smtClean="0">
                <a:solidFill>
                  <a:schemeClr val="bg1"/>
                </a:solidFill>
              </a:rPr>
              <a:t>grande estímulo para os </a:t>
            </a:r>
            <a:r>
              <a:rPr lang="pt-BR" dirty="0" smtClean="0">
                <a:solidFill>
                  <a:schemeClr val="bg1"/>
                </a:solidFill>
              </a:rPr>
              <a:t>judeus saber </a:t>
            </a:r>
            <a:r>
              <a:rPr lang="pt-BR" dirty="0" smtClean="0">
                <a:solidFill>
                  <a:schemeClr val="bg1"/>
                </a:solidFill>
              </a:rPr>
              <a:t>que, apesar de sua incredulidade, seu Deus </a:t>
            </a:r>
            <a:r>
              <a:rPr lang="pt-BR" dirty="0" smtClean="0">
                <a:solidFill>
                  <a:schemeClr val="bg1"/>
                </a:solidFill>
              </a:rPr>
              <a:t>lhes será </a:t>
            </a:r>
            <a:r>
              <a:rPr lang="pt-BR" dirty="0" smtClean="0">
                <a:solidFill>
                  <a:schemeClr val="bg1"/>
                </a:solidFill>
              </a:rPr>
              <a:t>fiel e cumprirá suas promessas da aliança.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/>
          </a:bodyPr>
          <a:lstStyle/>
          <a:p>
            <a:r>
              <a:rPr lang="pt-BR" sz="2600" dirty="0" smtClean="0">
                <a:solidFill>
                  <a:schemeClr val="bg1"/>
                </a:solidFill>
              </a:rPr>
              <a:t>O </a:t>
            </a:r>
            <a:r>
              <a:rPr lang="pt-BR" sz="2600" dirty="0" smtClean="0">
                <a:solidFill>
                  <a:schemeClr val="bg1"/>
                </a:solidFill>
              </a:rPr>
              <a:t>livro de Amós nos deixa claro </a:t>
            </a:r>
            <a:r>
              <a:rPr lang="pt-BR" sz="2600" dirty="0" smtClean="0">
                <a:solidFill>
                  <a:schemeClr val="bg1"/>
                </a:solidFill>
              </a:rPr>
              <a:t>que o </a:t>
            </a:r>
            <a:r>
              <a:rPr lang="pt-BR" sz="2600" dirty="0" smtClean="0">
                <a:solidFill>
                  <a:schemeClr val="bg1"/>
                </a:solidFill>
              </a:rPr>
              <a:t>nosso Deus requer do seu povo justiça, bondade </a:t>
            </a:r>
            <a:r>
              <a:rPr lang="pt-BR" sz="2600" dirty="0" smtClean="0">
                <a:solidFill>
                  <a:schemeClr val="bg1"/>
                </a:solidFill>
              </a:rPr>
              <a:t>e equidade </a:t>
            </a:r>
            <a:r>
              <a:rPr lang="pt-BR" sz="2600" dirty="0" smtClean="0">
                <a:solidFill>
                  <a:schemeClr val="bg1"/>
                </a:solidFill>
              </a:rPr>
              <a:t>e entende que esta é a verdadeira adoração. </a:t>
            </a:r>
            <a:endParaRPr lang="pt-BR" sz="2600" dirty="0" smtClean="0">
              <a:solidFill>
                <a:schemeClr val="bg1"/>
              </a:solidFill>
            </a:endParaRPr>
          </a:p>
          <a:p>
            <a:r>
              <a:rPr lang="pt-BR" sz="2600" dirty="0" smtClean="0">
                <a:solidFill>
                  <a:schemeClr val="bg1"/>
                </a:solidFill>
              </a:rPr>
              <a:t>O culto </a:t>
            </a:r>
            <a:r>
              <a:rPr lang="pt-BR" sz="2600" dirty="0" smtClean="0">
                <a:solidFill>
                  <a:schemeClr val="bg1"/>
                </a:solidFill>
              </a:rPr>
              <a:t>a Deus não pode ser apenas centrado em rituais. </a:t>
            </a:r>
            <a:endParaRPr lang="pt-BR" sz="2600" dirty="0" smtClean="0">
              <a:solidFill>
                <a:schemeClr val="bg1"/>
              </a:solidFill>
            </a:endParaRPr>
          </a:p>
          <a:p>
            <a:r>
              <a:rPr lang="pt-BR" sz="2600" dirty="0" smtClean="0">
                <a:solidFill>
                  <a:schemeClr val="bg1"/>
                </a:solidFill>
              </a:rPr>
              <a:t>O culto </a:t>
            </a:r>
            <a:r>
              <a:rPr lang="pt-BR" sz="2600" dirty="0" smtClean="0">
                <a:solidFill>
                  <a:schemeClr val="bg1"/>
                </a:solidFill>
              </a:rPr>
              <a:t>a Deus deve estar totalmente ligado aos </a:t>
            </a:r>
            <a:r>
              <a:rPr lang="pt-BR" sz="2600" dirty="0" smtClean="0">
                <a:solidFill>
                  <a:schemeClr val="bg1"/>
                </a:solidFill>
              </a:rPr>
              <a:t>preceitos da </a:t>
            </a:r>
            <a:r>
              <a:rPr lang="pt-BR" sz="2600" dirty="0" smtClean="0">
                <a:solidFill>
                  <a:schemeClr val="bg1"/>
                </a:solidFill>
              </a:rPr>
              <a:t>sua lei, e esta nos responsabiliza a termos </a:t>
            </a:r>
            <a:r>
              <a:rPr lang="pt-BR" sz="2600" dirty="0" smtClean="0">
                <a:solidFill>
                  <a:schemeClr val="bg1"/>
                </a:solidFill>
              </a:rPr>
              <a:t>atitudes voltada </a:t>
            </a:r>
            <a:r>
              <a:rPr lang="pt-BR" sz="2600" dirty="0" smtClean="0">
                <a:solidFill>
                  <a:schemeClr val="bg1"/>
                </a:solidFill>
              </a:rPr>
              <a:t>para o nosso próximo, principalmente os </a:t>
            </a:r>
            <a:r>
              <a:rPr lang="pt-BR" sz="2600" dirty="0" smtClean="0">
                <a:solidFill>
                  <a:schemeClr val="bg1"/>
                </a:solidFill>
              </a:rPr>
              <a:t>menos favorecidos</a:t>
            </a:r>
            <a:r>
              <a:rPr lang="pt-BR" sz="2600" dirty="0" smtClean="0">
                <a:solidFill>
                  <a:schemeClr val="bg1"/>
                </a:solidFill>
              </a:rPr>
              <a:t>. </a:t>
            </a:r>
            <a:endParaRPr lang="pt-BR" sz="2600" dirty="0" smtClean="0">
              <a:solidFill>
                <a:schemeClr val="bg1"/>
              </a:solidFill>
            </a:endParaRPr>
          </a:p>
          <a:p>
            <a:r>
              <a:rPr lang="pt-BR" sz="2600" dirty="0" smtClean="0">
                <a:solidFill>
                  <a:schemeClr val="bg1"/>
                </a:solidFill>
              </a:rPr>
              <a:t>Mais </a:t>
            </a:r>
            <a:r>
              <a:rPr lang="pt-BR" sz="2600" dirty="0" smtClean="0">
                <a:solidFill>
                  <a:schemeClr val="bg1"/>
                </a:solidFill>
              </a:rPr>
              <a:t>do que mãos levantadas, ou ofertas</a:t>
            </a:r>
            <a:r>
              <a:rPr lang="pt-BR" sz="2600" dirty="0" smtClean="0">
                <a:solidFill>
                  <a:schemeClr val="bg1"/>
                </a:solidFill>
              </a:rPr>
              <a:t>, Deus </a:t>
            </a:r>
            <a:r>
              <a:rPr lang="pt-BR" sz="2600" dirty="0" smtClean="0">
                <a:solidFill>
                  <a:schemeClr val="bg1"/>
                </a:solidFill>
              </a:rPr>
              <a:t>quer um coração voltado a compartilhar com </a:t>
            </a:r>
            <a:r>
              <a:rPr lang="pt-BR" sz="2600" dirty="0" smtClean="0">
                <a:solidFill>
                  <a:schemeClr val="bg1"/>
                </a:solidFill>
              </a:rPr>
              <a:t>aqueles que </a:t>
            </a:r>
            <a:r>
              <a:rPr lang="pt-BR" sz="2600" dirty="0" smtClean="0">
                <a:solidFill>
                  <a:schemeClr val="bg1"/>
                </a:solidFill>
              </a:rPr>
              <a:t>são desprovidos materialmente. </a:t>
            </a:r>
            <a:endParaRPr lang="pt-BR" sz="2600" dirty="0" smtClean="0">
              <a:solidFill>
                <a:schemeClr val="bg1"/>
              </a:solidFill>
            </a:endParaRPr>
          </a:p>
          <a:p>
            <a:r>
              <a:rPr lang="pt-BR" sz="2600" smtClean="0">
                <a:solidFill>
                  <a:schemeClr val="bg1"/>
                </a:solidFill>
              </a:rPr>
              <a:t>Quando esquecemos isto</a:t>
            </a:r>
            <a:r>
              <a:rPr lang="pt-BR" sz="2600" dirty="0" smtClean="0">
                <a:solidFill>
                  <a:schemeClr val="bg1"/>
                </a:solidFill>
              </a:rPr>
              <a:t>, nos esquecemos da lei, nos </a:t>
            </a:r>
            <a:r>
              <a:rPr lang="pt-BR" sz="2600" smtClean="0">
                <a:solidFill>
                  <a:schemeClr val="bg1"/>
                </a:solidFill>
              </a:rPr>
              <a:t>esquecemos </a:t>
            </a:r>
            <a:r>
              <a:rPr lang="pt-BR" sz="2600" smtClean="0">
                <a:solidFill>
                  <a:schemeClr val="bg1"/>
                </a:solidFill>
              </a:rPr>
              <a:t>de Deus </a:t>
            </a:r>
            <a:r>
              <a:rPr lang="pt-BR" sz="2600" dirty="0" smtClean="0">
                <a:solidFill>
                  <a:schemeClr val="bg1"/>
                </a:solidFill>
              </a:rPr>
              <a:t>e estamos sujeitos a sua justiça!</a:t>
            </a:r>
            <a:endParaRPr lang="pt-BR" sz="26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Antes, corra o juízo como as águas; e a justiça,</a:t>
            </a:r>
          </a:p>
          <a:p>
            <a:pPr>
              <a:buNone/>
            </a:pPr>
            <a:r>
              <a:rPr lang="pt-BR" dirty="0" smtClean="0">
                <a:solidFill>
                  <a:srgbClr val="92D050"/>
                </a:solidFill>
              </a:rPr>
              <a:t>como ribeiro </a:t>
            </a:r>
            <a:r>
              <a:rPr lang="pt-BR" dirty="0" smtClean="0">
                <a:solidFill>
                  <a:srgbClr val="92D050"/>
                </a:solidFill>
              </a:rPr>
              <a:t>perene.</a:t>
            </a:r>
            <a:r>
              <a:rPr lang="pt-BR" dirty="0" smtClean="0">
                <a:solidFill>
                  <a:schemeClr val="bg1"/>
                </a:solidFill>
              </a:rPr>
              <a:t>”</a:t>
            </a:r>
            <a:r>
              <a:rPr lang="pt-BR" dirty="0" smtClean="0">
                <a:solidFill>
                  <a:schemeClr val="bg1"/>
                </a:solidFill>
              </a:rPr>
              <a:t> (Amós 5:24)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250" dirty="0" smtClean="0">
                <a:solidFill>
                  <a:schemeClr val="bg1"/>
                </a:solidFill>
              </a:rPr>
              <a:t>O livro de Amós é uma mensagem </a:t>
            </a:r>
            <a:r>
              <a:rPr lang="pt-BR" sz="2250" dirty="0" smtClean="0">
                <a:solidFill>
                  <a:schemeClr val="bg1"/>
                </a:solidFill>
              </a:rPr>
              <a:t>atual e </a:t>
            </a:r>
            <a:r>
              <a:rPr lang="pt-BR" sz="2250" dirty="0" smtClean="0">
                <a:solidFill>
                  <a:schemeClr val="bg1"/>
                </a:solidFill>
              </a:rPr>
              <a:t>oportuna para a igreja brasileira, ele ergue </a:t>
            </a:r>
            <a:r>
              <a:rPr lang="pt-BR" sz="2250" dirty="0" smtClean="0">
                <a:solidFill>
                  <a:schemeClr val="bg1"/>
                </a:solidFill>
              </a:rPr>
              <a:t>um grande </a:t>
            </a:r>
            <a:r>
              <a:rPr lang="pt-BR" sz="2250" dirty="0" smtClean="0">
                <a:solidFill>
                  <a:schemeClr val="bg1"/>
                </a:solidFill>
              </a:rPr>
              <a:t>clamor pela justiça social.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A </a:t>
            </a:r>
            <a:r>
              <a:rPr lang="pt-BR" sz="2250" dirty="0" smtClean="0">
                <a:solidFill>
                  <a:schemeClr val="bg1"/>
                </a:solidFill>
              </a:rPr>
              <a:t>mensagem deste </a:t>
            </a:r>
            <a:r>
              <a:rPr lang="pt-BR" sz="2250" dirty="0" smtClean="0">
                <a:solidFill>
                  <a:schemeClr val="bg1"/>
                </a:solidFill>
              </a:rPr>
              <a:t>livro destampa os fossos onde se escondem </a:t>
            </a:r>
            <a:r>
              <a:rPr lang="pt-BR" sz="2250" dirty="0" smtClean="0">
                <a:solidFill>
                  <a:schemeClr val="bg1"/>
                </a:solidFill>
              </a:rPr>
              <a:t>os sentimentos</a:t>
            </a:r>
            <a:r>
              <a:rPr lang="pt-BR" sz="2250" dirty="0" smtClean="0">
                <a:solidFill>
                  <a:schemeClr val="bg1"/>
                </a:solidFill>
              </a:rPr>
              <a:t>, motivações e atitudes mais reprováveis </a:t>
            </a:r>
            <a:r>
              <a:rPr lang="pt-BR" sz="2250" dirty="0" smtClean="0">
                <a:solidFill>
                  <a:schemeClr val="bg1"/>
                </a:solidFill>
              </a:rPr>
              <a:t>que pulsam </a:t>
            </a:r>
            <a:r>
              <a:rPr lang="pt-BR" sz="2250" dirty="0" smtClean="0">
                <a:solidFill>
                  <a:schemeClr val="bg1"/>
                </a:solidFill>
              </a:rPr>
              <a:t>no peito do homem contemporâneo. 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Ao mesmo tempo</a:t>
            </a:r>
            <a:r>
              <a:rPr lang="pt-BR" sz="2250" dirty="0" smtClean="0">
                <a:solidFill>
                  <a:schemeClr val="bg1"/>
                </a:solidFill>
              </a:rPr>
              <a:t>, </a:t>
            </a:r>
            <a:r>
              <a:rPr lang="pt-BR" sz="2250" dirty="0" smtClean="0">
                <a:solidFill>
                  <a:schemeClr val="bg1"/>
                </a:solidFill>
              </a:rPr>
              <a:t>é </a:t>
            </a:r>
            <a:r>
              <a:rPr lang="pt-BR" sz="2250" dirty="0" smtClean="0">
                <a:solidFill>
                  <a:schemeClr val="bg1"/>
                </a:solidFill>
              </a:rPr>
              <a:t>um chamado de Deus </a:t>
            </a:r>
            <a:r>
              <a:rPr lang="pt-BR" sz="2250" dirty="0" smtClean="0">
                <a:solidFill>
                  <a:schemeClr val="bg1"/>
                </a:solidFill>
              </a:rPr>
              <a:t>ao arrependimento</a:t>
            </a:r>
            <a:r>
              <a:rPr lang="pt-BR" sz="2250" dirty="0" smtClean="0">
                <a:solidFill>
                  <a:schemeClr val="bg1"/>
                </a:solidFill>
              </a:rPr>
              <a:t>. 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A chance da </a:t>
            </a:r>
            <a:r>
              <a:rPr lang="pt-BR" sz="2250" dirty="0" smtClean="0">
                <a:solidFill>
                  <a:schemeClr val="bg1"/>
                </a:solidFill>
              </a:rPr>
              <a:t>mudança é apresentada e o perdão oferecido</a:t>
            </a:r>
            <a:r>
              <a:rPr lang="pt-BR" sz="225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A mensagem de Amós toca nos mais </a:t>
            </a:r>
            <a:r>
              <a:rPr lang="pt-BR" sz="2250" dirty="0" smtClean="0">
                <a:solidFill>
                  <a:schemeClr val="bg1"/>
                </a:solidFill>
              </a:rPr>
              <a:t>intrincados problemas </a:t>
            </a:r>
            <a:r>
              <a:rPr lang="pt-BR" sz="2250" dirty="0" smtClean="0">
                <a:solidFill>
                  <a:schemeClr val="bg1"/>
                </a:solidFill>
              </a:rPr>
              <a:t>da ordem política, social, econômica, </a:t>
            </a:r>
            <a:r>
              <a:rPr lang="pt-BR" sz="2250" dirty="0" smtClean="0">
                <a:solidFill>
                  <a:schemeClr val="bg1"/>
                </a:solidFill>
              </a:rPr>
              <a:t>moral e </a:t>
            </a:r>
            <a:r>
              <a:rPr lang="pt-BR" sz="2250" dirty="0" smtClean="0">
                <a:solidFill>
                  <a:schemeClr val="bg1"/>
                </a:solidFill>
              </a:rPr>
              <a:t>espiritual do seu tempo. 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Amós </a:t>
            </a:r>
            <a:r>
              <a:rPr lang="pt-BR" sz="2250" dirty="0" smtClean="0">
                <a:solidFill>
                  <a:schemeClr val="bg1"/>
                </a:solidFill>
              </a:rPr>
              <a:t>emboca a sua </a:t>
            </a:r>
            <a:r>
              <a:rPr lang="pt-BR" sz="2250" dirty="0" smtClean="0">
                <a:solidFill>
                  <a:schemeClr val="bg1"/>
                </a:solidFill>
              </a:rPr>
              <a:t>trombeta para </a:t>
            </a:r>
            <a:r>
              <a:rPr lang="pt-BR" sz="2250" dirty="0" smtClean="0">
                <a:solidFill>
                  <a:schemeClr val="bg1"/>
                </a:solidFill>
              </a:rPr>
              <a:t>denunciar os crimes de opressão e </a:t>
            </a:r>
            <a:r>
              <a:rPr lang="pt-BR" sz="2250" dirty="0" smtClean="0">
                <a:solidFill>
                  <a:schemeClr val="bg1"/>
                </a:solidFill>
              </a:rPr>
              <a:t>injustiça social </a:t>
            </a:r>
            <a:r>
              <a:rPr lang="pt-BR" sz="2250" dirty="0" smtClean="0">
                <a:solidFill>
                  <a:schemeClr val="bg1"/>
                </a:solidFill>
              </a:rPr>
              <a:t>das nações estrangeiras.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profeta </a:t>
            </a:r>
            <a:r>
              <a:rPr lang="pt-BR" sz="2250" dirty="0" smtClean="0">
                <a:solidFill>
                  <a:schemeClr val="bg1"/>
                </a:solidFill>
              </a:rPr>
              <a:t>alerta </a:t>
            </a:r>
            <a:r>
              <a:rPr lang="pt-BR" sz="2250" dirty="0" smtClean="0">
                <a:solidFill>
                  <a:schemeClr val="bg1"/>
                </a:solidFill>
              </a:rPr>
              <a:t>para o fato de que, onde a voz da graça </a:t>
            </a:r>
            <a:r>
              <a:rPr lang="pt-BR" sz="2250" dirty="0" smtClean="0">
                <a:solidFill>
                  <a:schemeClr val="bg1"/>
                </a:solidFill>
              </a:rPr>
              <a:t>de Deus </a:t>
            </a:r>
            <a:r>
              <a:rPr lang="pt-BR" sz="2250" dirty="0" smtClean="0">
                <a:solidFill>
                  <a:schemeClr val="bg1"/>
                </a:solidFill>
              </a:rPr>
              <a:t>não é ouvida, a trombeta do juízo é tocada irremediavelmente.</a:t>
            </a:r>
            <a:endParaRPr lang="pt-BR" sz="225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Autor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significado do nome Amós é </a:t>
            </a:r>
            <a:r>
              <a:rPr lang="pt-BR" dirty="0" smtClean="0">
                <a:solidFill>
                  <a:schemeClr val="bg1"/>
                </a:solidFill>
              </a:rPr>
              <a:t>provavelmente “</a:t>
            </a:r>
            <a:r>
              <a:rPr lang="pt-BR" dirty="0" smtClean="0">
                <a:solidFill>
                  <a:schemeClr val="bg1"/>
                </a:solidFill>
              </a:rPr>
              <a:t>aquele que carrega fardos” ou “carregador de fardos</a:t>
            </a:r>
            <a:r>
              <a:rPr lang="pt-BR" dirty="0" smtClean="0">
                <a:solidFill>
                  <a:schemeClr val="bg1"/>
                </a:solidFill>
              </a:rPr>
              <a:t>”.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livro contém muitos fardos de julgamentos ou </a:t>
            </a:r>
            <a:r>
              <a:rPr lang="pt-BR" dirty="0" smtClean="0">
                <a:solidFill>
                  <a:schemeClr val="bg1"/>
                </a:solidFill>
              </a:rPr>
              <a:t>calamidades que </a:t>
            </a:r>
            <a:r>
              <a:rPr lang="pt-BR" dirty="0" smtClean="0">
                <a:solidFill>
                  <a:schemeClr val="bg1"/>
                </a:solidFill>
              </a:rPr>
              <a:t>o profeta transmitiu a Israel.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 era das montanhas </a:t>
            </a:r>
            <a:r>
              <a:rPr lang="pt-BR" dirty="0" smtClean="0">
                <a:solidFill>
                  <a:schemeClr val="bg1"/>
                </a:solidFill>
              </a:rPr>
              <a:t>de </a:t>
            </a:r>
            <a:r>
              <a:rPr lang="pt-BR" dirty="0" err="1" smtClean="0">
                <a:solidFill>
                  <a:schemeClr val="bg1"/>
                </a:solidFill>
              </a:rPr>
              <a:t>Tecoa</a:t>
            </a:r>
            <a:r>
              <a:rPr lang="pt-BR" dirty="0" smtClean="0">
                <a:solidFill>
                  <a:schemeClr val="bg1"/>
                </a:solidFill>
              </a:rPr>
              <a:t>, aldeia </a:t>
            </a:r>
            <a:r>
              <a:rPr lang="pt-BR" dirty="0" smtClean="0">
                <a:solidFill>
                  <a:schemeClr val="bg1"/>
                </a:solidFill>
              </a:rPr>
              <a:t>nas regiões mais altas da </a:t>
            </a:r>
            <a:r>
              <a:rPr lang="pt-BR" dirty="0" smtClean="0">
                <a:solidFill>
                  <a:schemeClr val="bg1"/>
                </a:solidFill>
              </a:rPr>
              <a:t>Judéia.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Amós era um simples pastor, criador de gado </a:t>
            </a:r>
            <a:r>
              <a:rPr lang="pt-BR" dirty="0" smtClean="0">
                <a:solidFill>
                  <a:schemeClr val="bg1"/>
                </a:solidFill>
              </a:rPr>
              <a:t>e agricultor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 foi separado </a:t>
            </a:r>
            <a:r>
              <a:rPr lang="pt-BR" dirty="0" smtClean="0">
                <a:solidFill>
                  <a:schemeClr val="bg1"/>
                </a:solidFill>
              </a:rPr>
              <a:t>por Deus para o ministério </a:t>
            </a:r>
            <a:r>
              <a:rPr lang="pt-BR" dirty="0" smtClean="0">
                <a:solidFill>
                  <a:schemeClr val="bg1"/>
                </a:solidFill>
              </a:rPr>
              <a:t>profético.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Seu </a:t>
            </a:r>
            <a:r>
              <a:rPr lang="pt-BR" dirty="0" smtClean="0">
                <a:solidFill>
                  <a:schemeClr val="bg1"/>
                </a:solidFill>
              </a:rPr>
              <a:t>ministério foi na sua </a:t>
            </a:r>
            <a:r>
              <a:rPr lang="pt-BR" dirty="0" smtClean="0">
                <a:solidFill>
                  <a:schemeClr val="bg1"/>
                </a:solidFill>
              </a:rPr>
              <a:t>maior parte </a:t>
            </a:r>
            <a:r>
              <a:rPr lang="pt-BR" dirty="0" smtClean="0">
                <a:solidFill>
                  <a:schemeClr val="bg1"/>
                </a:solidFill>
              </a:rPr>
              <a:t>direcionado a </a:t>
            </a:r>
            <a:r>
              <a:rPr lang="pt-BR" dirty="0" smtClean="0">
                <a:solidFill>
                  <a:schemeClr val="bg1"/>
                </a:solidFill>
              </a:rPr>
              <a:t>Israel.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Ele também profetizou sobre Judá e outros povos.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Amós foi expulso de Israel devido ao teor da sua </a:t>
            </a:r>
            <a:r>
              <a:rPr lang="pt-BR" dirty="0" smtClean="0">
                <a:solidFill>
                  <a:schemeClr val="bg1"/>
                </a:solidFill>
              </a:rPr>
              <a:t>profecia.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chemeClr val="bg1"/>
                </a:solidFill>
              </a:rPr>
              <a:t>O </a:t>
            </a:r>
            <a:r>
              <a:rPr lang="en-US" sz="3800" dirty="0" err="1" smtClean="0">
                <a:solidFill>
                  <a:schemeClr val="bg1"/>
                </a:solidFill>
              </a:rPr>
              <a:t>contexto</a:t>
            </a:r>
            <a:r>
              <a:rPr lang="en-US" sz="3800" dirty="0" smtClean="0">
                <a:solidFill>
                  <a:schemeClr val="bg1"/>
                </a:solidFill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</a:rPr>
              <a:t>histórico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82527" y="1556792"/>
            <a:ext cx="8964488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ministério de Amós acontece nos reinados </a:t>
            </a:r>
            <a:r>
              <a:rPr lang="pt-BR" dirty="0" err="1" smtClean="0">
                <a:solidFill>
                  <a:schemeClr val="bg1"/>
                </a:solidFill>
              </a:rPr>
              <a:t>Uzias</a:t>
            </a:r>
            <a:r>
              <a:rPr lang="pt-BR" dirty="0" smtClean="0">
                <a:solidFill>
                  <a:schemeClr val="bg1"/>
                </a:solidFill>
              </a:rPr>
              <a:t> em </a:t>
            </a:r>
            <a:r>
              <a:rPr lang="pt-BR" dirty="0" smtClean="0">
                <a:solidFill>
                  <a:schemeClr val="bg1"/>
                </a:solidFill>
              </a:rPr>
              <a:t>Judá e de </a:t>
            </a:r>
            <a:r>
              <a:rPr lang="pt-BR" dirty="0" err="1" smtClean="0">
                <a:solidFill>
                  <a:schemeClr val="bg1"/>
                </a:solidFill>
              </a:rPr>
              <a:t>Jeroboão</a:t>
            </a:r>
            <a:r>
              <a:rPr lang="pt-BR" dirty="0" smtClean="0">
                <a:solidFill>
                  <a:schemeClr val="bg1"/>
                </a:solidFill>
              </a:rPr>
              <a:t> II em Israel.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 smtClean="0">
                <a:solidFill>
                  <a:schemeClr val="bg1"/>
                </a:solidFill>
              </a:rPr>
              <a:t>duas </a:t>
            </a:r>
            <a:r>
              <a:rPr lang="pt-BR" dirty="0" smtClean="0">
                <a:solidFill>
                  <a:schemeClr val="bg1"/>
                </a:solidFill>
              </a:rPr>
              <a:t>nações gozam </a:t>
            </a:r>
            <a:r>
              <a:rPr lang="pt-BR" dirty="0" smtClean="0">
                <a:solidFill>
                  <a:schemeClr val="bg1"/>
                </a:solidFill>
              </a:rPr>
              <a:t>de um momento de grande prosperidade material</a:t>
            </a:r>
            <a:r>
              <a:rPr lang="pt-BR" dirty="0" smtClean="0">
                <a:solidFill>
                  <a:schemeClr val="bg1"/>
                </a:solidFill>
              </a:rPr>
              <a:t>, entretanto</a:t>
            </a:r>
            <a:r>
              <a:rPr lang="pt-BR" dirty="0" smtClean="0">
                <a:solidFill>
                  <a:schemeClr val="bg1"/>
                </a:solidFill>
              </a:rPr>
              <a:t>, vivem também um momento de </a:t>
            </a:r>
            <a:r>
              <a:rPr lang="pt-BR" dirty="0" smtClean="0">
                <a:solidFill>
                  <a:schemeClr val="bg1"/>
                </a:solidFill>
              </a:rPr>
              <a:t>grande iniquidade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Imperava </a:t>
            </a:r>
            <a:r>
              <a:rPr lang="pt-BR" dirty="0" smtClean="0">
                <a:solidFill>
                  <a:schemeClr val="bg1"/>
                </a:solidFill>
              </a:rPr>
              <a:t>a idolatria, imoralidade a </a:t>
            </a:r>
            <a:r>
              <a:rPr lang="pt-BR" dirty="0" smtClean="0">
                <a:solidFill>
                  <a:schemeClr val="bg1"/>
                </a:solidFill>
              </a:rPr>
              <a:t>injustiça social </a:t>
            </a:r>
            <a:r>
              <a:rPr lang="pt-BR" dirty="0" smtClean="0">
                <a:solidFill>
                  <a:schemeClr val="bg1"/>
                </a:solidFill>
              </a:rPr>
              <a:t>e o culto desvinculado dos preceitos da </a:t>
            </a:r>
            <a:r>
              <a:rPr lang="pt-BR" dirty="0" smtClean="0">
                <a:solidFill>
                  <a:schemeClr val="bg1"/>
                </a:solidFill>
              </a:rPr>
              <a:t>aliança.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 smtClean="0">
                <a:solidFill>
                  <a:schemeClr val="bg1"/>
                </a:solidFill>
              </a:rPr>
              <a:t>circunstâncias indicam que eles foram </a:t>
            </a:r>
            <a:r>
              <a:rPr lang="pt-BR" dirty="0" smtClean="0">
                <a:solidFill>
                  <a:schemeClr val="bg1"/>
                </a:solidFill>
              </a:rPr>
              <a:t>dois monarcas </a:t>
            </a:r>
            <a:r>
              <a:rPr lang="pt-BR" dirty="0" smtClean="0">
                <a:solidFill>
                  <a:schemeClr val="bg1"/>
                </a:solidFill>
              </a:rPr>
              <a:t>expansionistas e </a:t>
            </a:r>
            <a:r>
              <a:rPr lang="pt-BR" dirty="0" err="1" smtClean="0">
                <a:solidFill>
                  <a:schemeClr val="bg1"/>
                </a:solidFill>
              </a:rPr>
              <a:t>consolidadores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Tanto </a:t>
            </a:r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 smtClean="0">
                <a:solidFill>
                  <a:schemeClr val="bg1"/>
                </a:solidFill>
              </a:rPr>
              <a:t>fatores externos </a:t>
            </a:r>
            <a:r>
              <a:rPr lang="pt-BR" dirty="0" smtClean="0">
                <a:solidFill>
                  <a:schemeClr val="bg1"/>
                </a:solidFill>
              </a:rPr>
              <a:t>quanto os internos favoreciam o </a:t>
            </a:r>
            <a:r>
              <a:rPr lang="pt-BR" dirty="0" smtClean="0">
                <a:solidFill>
                  <a:schemeClr val="bg1"/>
                </a:solidFill>
              </a:rPr>
              <a:t>estrondoso enriquecimento </a:t>
            </a:r>
            <a:r>
              <a:rPr lang="pt-BR" dirty="0" smtClean="0">
                <a:solidFill>
                  <a:schemeClr val="bg1"/>
                </a:solidFill>
              </a:rPr>
              <a:t>de Israel.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Sem ameaças </a:t>
            </a:r>
            <a:r>
              <a:rPr lang="pt-BR" dirty="0" smtClean="0">
                <a:solidFill>
                  <a:schemeClr val="bg1"/>
                </a:solidFill>
              </a:rPr>
              <a:t>internacionais, </a:t>
            </a:r>
            <a:r>
              <a:rPr lang="pt-BR" dirty="0" err="1" smtClean="0">
                <a:solidFill>
                  <a:schemeClr val="bg1"/>
                </a:solidFill>
              </a:rPr>
              <a:t>Jeroboão</a:t>
            </a:r>
            <a:r>
              <a:rPr lang="pt-BR" dirty="0" smtClean="0">
                <a:solidFill>
                  <a:schemeClr val="bg1"/>
                </a:solidFill>
              </a:rPr>
              <a:t> II, com seu </a:t>
            </a:r>
            <a:r>
              <a:rPr lang="pt-BR" dirty="0" smtClean="0">
                <a:solidFill>
                  <a:schemeClr val="bg1"/>
                </a:solidFill>
              </a:rPr>
              <a:t>engenho administrativo</a:t>
            </a:r>
            <a:r>
              <a:rPr lang="pt-BR" dirty="0" smtClean="0">
                <a:solidFill>
                  <a:schemeClr val="bg1"/>
                </a:solidFill>
              </a:rPr>
              <a:t>, restaurou as fronteiras </a:t>
            </a:r>
            <a:r>
              <a:rPr lang="pt-BR" dirty="0" smtClean="0">
                <a:solidFill>
                  <a:schemeClr val="bg1"/>
                </a:solidFill>
              </a:rPr>
              <a:t>salomônicas de </a:t>
            </a:r>
            <a:r>
              <a:rPr lang="pt-BR" dirty="0" smtClean="0">
                <a:solidFill>
                  <a:schemeClr val="bg1"/>
                </a:solidFill>
              </a:rPr>
              <a:t>seu reino pela primeira e única vez desde a </a:t>
            </a:r>
            <a:r>
              <a:rPr lang="pt-BR" dirty="0" smtClean="0">
                <a:solidFill>
                  <a:schemeClr val="bg1"/>
                </a:solidFill>
              </a:rPr>
              <a:t>morte de </a:t>
            </a:r>
            <a:r>
              <a:rPr lang="pt-BR" dirty="0" smtClean="0">
                <a:solidFill>
                  <a:schemeClr val="bg1"/>
                </a:solidFill>
              </a:rPr>
              <a:t>Salomão (2Rs 14:23-29).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Com </a:t>
            </a:r>
            <a:r>
              <a:rPr lang="pt-BR" dirty="0" smtClean="0">
                <a:solidFill>
                  <a:schemeClr val="bg1"/>
                </a:solidFill>
              </a:rPr>
              <a:t>o controle das </a:t>
            </a:r>
            <a:r>
              <a:rPr lang="pt-BR" dirty="0" smtClean="0">
                <a:solidFill>
                  <a:schemeClr val="bg1"/>
                </a:solidFill>
              </a:rPr>
              <a:t>rotas comerciais</a:t>
            </a:r>
            <a:r>
              <a:rPr lang="pt-BR" dirty="0" smtClean="0">
                <a:solidFill>
                  <a:schemeClr val="bg1"/>
                </a:solidFill>
              </a:rPr>
              <a:t>, a riqueza começou a se acumular nas </a:t>
            </a:r>
            <a:r>
              <a:rPr lang="pt-BR" dirty="0" smtClean="0">
                <a:solidFill>
                  <a:schemeClr val="bg1"/>
                </a:solidFill>
              </a:rPr>
              <a:t>mãos dos </a:t>
            </a:r>
            <a:r>
              <a:rPr lang="pt-BR" dirty="0" smtClean="0">
                <a:solidFill>
                  <a:schemeClr val="bg1"/>
                </a:solidFill>
              </a:rPr>
              <a:t>magnatas do </a:t>
            </a:r>
            <a:r>
              <a:rPr lang="pt-BR" dirty="0" smtClean="0">
                <a:solidFill>
                  <a:schemeClr val="bg1"/>
                </a:solidFill>
              </a:rPr>
              <a:t>comércio.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juízo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de Deus </a:t>
            </a:r>
            <a:r>
              <a:rPr lang="en-US" sz="4000" dirty="0" err="1" smtClean="0">
                <a:solidFill>
                  <a:schemeClr val="bg1"/>
                </a:solidFill>
              </a:rPr>
              <a:t>sobre</a:t>
            </a:r>
            <a:r>
              <a:rPr lang="en-US" sz="4000" dirty="0" smtClean="0">
                <a:solidFill>
                  <a:schemeClr val="bg1"/>
                </a:solidFill>
              </a:rPr>
              <a:t> as </a:t>
            </a:r>
            <a:r>
              <a:rPr lang="en-US" sz="4000" dirty="0" err="1" smtClean="0">
                <a:solidFill>
                  <a:schemeClr val="bg1"/>
                </a:solidFill>
              </a:rPr>
              <a:t>nações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Amós aponta os pecados das nações estrangeiras: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6" y="2420888"/>
          <a:ext cx="7992888" cy="295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795"/>
                <a:gridCol w="4706093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País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Acusação</a:t>
                      </a:r>
                      <a:endParaRPr lang="pt-BR" dirty="0"/>
                    </a:p>
                  </a:txBody>
                  <a:tcPr anchor="ctr"/>
                </a:tc>
              </a:tr>
              <a:tr h="571120">
                <a:tc>
                  <a:txBody>
                    <a:bodyPr/>
                    <a:lstStyle/>
                    <a:p>
                      <a:r>
                        <a:rPr lang="pt-BR" dirty="0" smtClean="0"/>
                        <a:t>Síria (Damasco)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Crueldades terríveis</a:t>
                      </a:r>
                      <a:r>
                        <a:rPr lang="pt-BR" baseline="0" dirty="0" smtClean="0"/>
                        <a:t> de guerra</a:t>
                      </a:r>
                      <a:endParaRPr lang="pt-BR" dirty="0"/>
                    </a:p>
                  </a:txBody>
                  <a:tcPr anchor="ctr"/>
                </a:tc>
              </a:tr>
              <a:tr h="537663">
                <a:tc>
                  <a:txBody>
                    <a:bodyPr/>
                    <a:lstStyle/>
                    <a:p>
                      <a:r>
                        <a:rPr lang="pt-BR" dirty="0" smtClean="0"/>
                        <a:t>Filisteus  (Gaza)/ Fenícios</a:t>
                      </a:r>
                      <a:r>
                        <a:rPr lang="pt-BR" baseline="0" dirty="0" smtClean="0"/>
                        <a:t> (Tiro)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Escravidão</a:t>
                      </a:r>
                      <a:endParaRPr lang="pt-BR" dirty="0"/>
                    </a:p>
                  </a:txBody>
                  <a:tcPr anchor="ctr"/>
                </a:tc>
              </a:tr>
              <a:tr h="455171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Edom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Falta de misericórdia e de uma ira</a:t>
                      </a:r>
                      <a:r>
                        <a:rPr lang="pt-BR" baseline="0" dirty="0" smtClean="0"/>
                        <a:t> constante</a:t>
                      </a:r>
                      <a:endParaRPr lang="pt-BR" dirty="0"/>
                    </a:p>
                  </a:txBody>
                  <a:tcPr anchor="ctr"/>
                </a:tc>
              </a:tr>
              <a:tr h="455171">
                <a:tc>
                  <a:txBody>
                    <a:bodyPr/>
                    <a:lstStyle/>
                    <a:p>
                      <a:r>
                        <a:rPr lang="pt-BR" dirty="0" smtClean="0"/>
                        <a:t>Amon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Amarga crueldade</a:t>
                      </a:r>
                      <a:r>
                        <a:rPr lang="pt-BR" baseline="0" dirty="0" smtClean="0"/>
                        <a:t> por simples ganância</a:t>
                      </a:r>
                      <a:endParaRPr lang="pt-BR" dirty="0"/>
                    </a:p>
                  </a:txBody>
                  <a:tcPr anchor="ctr"/>
                </a:tc>
              </a:tr>
              <a:tr h="502605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Moabe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Crueldade com </a:t>
                      </a:r>
                      <a:r>
                        <a:rPr lang="pt-BR" dirty="0" err="1" smtClean="0"/>
                        <a:t>Edom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Injustiça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para</a:t>
            </a:r>
            <a:r>
              <a:rPr lang="en-US" sz="4000" dirty="0" smtClean="0">
                <a:solidFill>
                  <a:schemeClr val="bg1"/>
                </a:solidFill>
              </a:rPr>
              <a:t> com </a:t>
            </a:r>
            <a:r>
              <a:rPr lang="en-US" sz="4000" dirty="0" err="1" smtClean="0">
                <a:solidFill>
                  <a:schemeClr val="bg1"/>
                </a:solidFill>
              </a:rPr>
              <a:t>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pobres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necessitados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Mesmo vivendo em um período de </a:t>
            </a:r>
            <a:r>
              <a:rPr lang="pt-BR" dirty="0" smtClean="0">
                <a:solidFill>
                  <a:schemeClr val="bg1"/>
                </a:solidFill>
              </a:rPr>
              <a:t>prosperidade material</a:t>
            </a:r>
            <a:r>
              <a:rPr lang="pt-BR" dirty="0" smtClean="0">
                <a:solidFill>
                  <a:schemeClr val="bg1"/>
                </a:solidFill>
              </a:rPr>
              <a:t>, o texto citado demonstra que havia por </a:t>
            </a:r>
            <a:r>
              <a:rPr lang="pt-BR" dirty="0" smtClean="0">
                <a:solidFill>
                  <a:schemeClr val="bg1"/>
                </a:solidFill>
              </a:rPr>
              <a:t>parte da </a:t>
            </a:r>
            <a:r>
              <a:rPr lang="pt-BR" dirty="0" smtClean="0">
                <a:solidFill>
                  <a:schemeClr val="bg1"/>
                </a:solidFill>
              </a:rPr>
              <a:t>elite de Israel um desprezo pelas necessidades </a:t>
            </a:r>
            <a:r>
              <a:rPr lang="pt-BR" dirty="0" smtClean="0">
                <a:solidFill>
                  <a:schemeClr val="bg1"/>
                </a:solidFill>
              </a:rPr>
              <a:t>das classes </a:t>
            </a:r>
            <a:r>
              <a:rPr lang="pt-BR" dirty="0" smtClean="0">
                <a:solidFill>
                  <a:schemeClr val="bg1"/>
                </a:solidFill>
              </a:rPr>
              <a:t>menos favorecidas e também uma opressão aos pobres, pois eles tomavam por penhor o pouco que os pobres possuíam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Vejamos seis exemplos de deveres que o povo de Israel tinha para com os pobres:</a:t>
            </a: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Injustiça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para</a:t>
            </a:r>
            <a:r>
              <a:rPr lang="en-US" sz="4000" dirty="0" smtClean="0">
                <a:solidFill>
                  <a:schemeClr val="bg1"/>
                </a:solidFill>
              </a:rPr>
              <a:t> com </a:t>
            </a:r>
            <a:r>
              <a:rPr lang="en-US" sz="4000" dirty="0" err="1" smtClean="0">
                <a:solidFill>
                  <a:schemeClr val="bg1"/>
                </a:solidFill>
              </a:rPr>
              <a:t>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pobres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necessitados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pPr marL="514350" indent="-514350">
              <a:buNone/>
            </a:pPr>
            <a:r>
              <a:rPr lang="pt-BR" dirty="0" smtClean="0">
                <a:solidFill>
                  <a:schemeClr val="bg1"/>
                </a:solidFill>
              </a:rPr>
              <a:t>1) A cada sete anos, deveriam cancelar todas </a:t>
            </a:r>
            <a:r>
              <a:rPr lang="pt-BR" dirty="0" smtClean="0">
                <a:solidFill>
                  <a:schemeClr val="bg1"/>
                </a:solidFill>
              </a:rPr>
              <a:t>as dívidas </a:t>
            </a:r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 err="1" smtClean="0">
                <a:solidFill>
                  <a:schemeClr val="bg1"/>
                </a:solidFill>
              </a:rPr>
              <a:t>Dt</a:t>
            </a:r>
            <a:r>
              <a:rPr lang="pt-BR" dirty="0" smtClean="0">
                <a:solidFill>
                  <a:schemeClr val="bg1"/>
                </a:solidFill>
              </a:rPr>
              <a:t> 15:1);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/>
                </a:solidFill>
              </a:rPr>
              <a:t>2) Não deveriam fechar a mão ao pobre (</a:t>
            </a:r>
            <a:r>
              <a:rPr lang="pt-BR" dirty="0" err="1" smtClean="0">
                <a:solidFill>
                  <a:schemeClr val="bg1"/>
                </a:solidFill>
              </a:rPr>
              <a:t>Dt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15:7-11</a:t>
            </a:r>
            <a:r>
              <a:rPr lang="pt-BR" dirty="0" smtClean="0">
                <a:solidFill>
                  <a:schemeClr val="bg1"/>
                </a:solidFill>
              </a:rPr>
              <a:t>);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/>
                </a:solidFill>
              </a:rPr>
              <a:t>3) Não deveriam cobrar juros dos pobres (</a:t>
            </a:r>
            <a:r>
              <a:rPr lang="pt-BR" dirty="0" smtClean="0">
                <a:solidFill>
                  <a:schemeClr val="bg1"/>
                </a:solidFill>
              </a:rPr>
              <a:t>Ex 22:25</a:t>
            </a:r>
            <a:r>
              <a:rPr lang="pt-BR" dirty="0" smtClean="0">
                <a:solidFill>
                  <a:schemeClr val="bg1"/>
                </a:solidFill>
              </a:rPr>
              <a:t>);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/>
                </a:solidFill>
              </a:rPr>
              <a:t>4) Durante a estação das colheitas, grãos </a:t>
            </a:r>
            <a:r>
              <a:rPr lang="pt-BR" dirty="0" smtClean="0">
                <a:solidFill>
                  <a:schemeClr val="bg1"/>
                </a:solidFill>
              </a:rPr>
              <a:t>caídos seriam </a:t>
            </a:r>
            <a:r>
              <a:rPr lang="pt-BR" dirty="0" smtClean="0">
                <a:solidFill>
                  <a:schemeClr val="bg1"/>
                </a:solidFill>
              </a:rPr>
              <a:t>dos pobres (Lv 19:10);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/>
                </a:solidFill>
              </a:rPr>
              <a:t>5) A cada cinquenta anos (ano do Jubileu), </a:t>
            </a:r>
            <a:r>
              <a:rPr lang="pt-BR" dirty="0" smtClean="0">
                <a:solidFill>
                  <a:schemeClr val="bg1"/>
                </a:solidFill>
              </a:rPr>
              <a:t>qualquer propriedade </a:t>
            </a:r>
            <a:r>
              <a:rPr lang="pt-BR" dirty="0" smtClean="0">
                <a:solidFill>
                  <a:schemeClr val="bg1"/>
                </a:solidFill>
              </a:rPr>
              <a:t>que tivesse sido vendida </a:t>
            </a:r>
            <a:r>
              <a:rPr lang="pt-BR" dirty="0" smtClean="0">
                <a:solidFill>
                  <a:schemeClr val="bg1"/>
                </a:solidFill>
              </a:rPr>
              <a:t>por necessidade</a:t>
            </a:r>
            <a:r>
              <a:rPr lang="pt-BR" dirty="0" smtClean="0">
                <a:solidFill>
                  <a:schemeClr val="bg1"/>
                </a:solidFill>
              </a:rPr>
              <a:t>, deveria voltar o dono original.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/>
                </a:solidFill>
              </a:rPr>
              <a:t>6) Deveriam fazer justiça às necessidades </a:t>
            </a:r>
            <a:r>
              <a:rPr lang="pt-BR" dirty="0" smtClean="0">
                <a:solidFill>
                  <a:schemeClr val="bg1"/>
                </a:solidFill>
              </a:rPr>
              <a:t>dos pobres</a:t>
            </a:r>
            <a:r>
              <a:rPr lang="pt-BR" dirty="0" smtClean="0">
                <a:solidFill>
                  <a:schemeClr val="bg1"/>
                </a:solidFill>
              </a:rPr>
              <a:t>. Os juízes, ao julgarem uma situação</a:t>
            </a:r>
            <a:r>
              <a:rPr lang="pt-BR" dirty="0" smtClean="0">
                <a:solidFill>
                  <a:schemeClr val="bg1"/>
                </a:solidFill>
              </a:rPr>
              <a:t>, não </a:t>
            </a:r>
            <a:r>
              <a:rPr lang="pt-BR" dirty="0" smtClean="0">
                <a:solidFill>
                  <a:schemeClr val="bg1"/>
                </a:solidFill>
              </a:rPr>
              <a:t>poderiam prevalecer para os poderosos</a:t>
            </a:r>
            <a:r>
              <a:rPr lang="pt-BR" dirty="0" smtClean="0">
                <a:solidFill>
                  <a:schemeClr val="bg1"/>
                </a:solidFill>
              </a:rPr>
              <a:t>, mas </a:t>
            </a:r>
            <a:r>
              <a:rPr lang="pt-BR" dirty="0" smtClean="0">
                <a:solidFill>
                  <a:schemeClr val="bg1"/>
                </a:solidFill>
              </a:rPr>
              <a:t>deveriam ser justos (</a:t>
            </a:r>
            <a:r>
              <a:rPr lang="pt-BR" dirty="0" err="1" smtClean="0">
                <a:solidFill>
                  <a:schemeClr val="bg1"/>
                </a:solidFill>
              </a:rPr>
              <a:t>Dt</a:t>
            </a:r>
            <a:r>
              <a:rPr lang="pt-BR" dirty="0" smtClean="0">
                <a:solidFill>
                  <a:schemeClr val="bg1"/>
                </a:solidFill>
              </a:rPr>
              <a:t> 1:17; </a:t>
            </a:r>
            <a:r>
              <a:rPr lang="pt-BR" dirty="0" err="1" smtClean="0">
                <a:solidFill>
                  <a:schemeClr val="bg1"/>
                </a:solidFill>
              </a:rPr>
              <a:t>Êx</a:t>
            </a:r>
            <a:r>
              <a:rPr lang="pt-BR" dirty="0" smtClean="0">
                <a:solidFill>
                  <a:schemeClr val="bg1"/>
                </a:solidFill>
              </a:rPr>
              <a:t> 23:2)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Injustiça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para</a:t>
            </a:r>
            <a:r>
              <a:rPr lang="en-US" sz="4000" dirty="0" smtClean="0">
                <a:solidFill>
                  <a:schemeClr val="bg1"/>
                </a:solidFill>
              </a:rPr>
              <a:t> com </a:t>
            </a:r>
            <a:r>
              <a:rPr lang="en-US" sz="4000" dirty="0" err="1" smtClean="0">
                <a:solidFill>
                  <a:schemeClr val="bg1"/>
                </a:solidFill>
              </a:rPr>
              <a:t>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pobres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necessitados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Abandonar e esquecer-se dos necessitados era rebeldia contra a lei de Deus.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Agravado a isto, Israel desprezava a lei de Deus não apenas por fechar os olhos às necessidades dos pobres, mas também por que sua elite enriquecia às custas de afligir os menos favorecidos.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Enquanto uma elite “privilegiada” desfrutava de toda a abundância do momento próspero que gozava o reino de Israel, os pobres eram sugados e serviam apenas como meio pelo qual os ricos pudessem enriquecer-se cada vez mais.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Essas “mulheres da sociedade” passavam o dia todo ociosas, bebendo vinho e dizendo aos maridos o que fazer.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Não era pelo fato de as mulheres serem obesas e se parecem com vacas, mas porque, com seus pecados, estavam engordando para o abate.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 elite dominante não julgava as causas com justiça, mas a corrupção instalada na sociedade de Israel fazia com que o sistema jurídico servisse apenas às necessidade da sociedade dominante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5007</TotalTime>
  <Words>1828</Words>
  <Application>Microsoft Office PowerPoint</Application>
  <PresentationFormat>Apresentação na tela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Mediano</vt:lpstr>
      <vt:lpstr>Amós – a justiça social como parte da adoração</vt:lpstr>
      <vt:lpstr>Texto básico</vt:lpstr>
      <vt:lpstr>Introdução</vt:lpstr>
      <vt:lpstr>O Autor</vt:lpstr>
      <vt:lpstr>O contexto histórico</vt:lpstr>
      <vt:lpstr>O juízo de Deus sobre as nações</vt:lpstr>
      <vt:lpstr>Injustiça para com os pobres e necessitados</vt:lpstr>
      <vt:lpstr>Injustiça para com os pobres e necessitados</vt:lpstr>
      <vt:lpstr>Injustiça para com os pobres e necessitados</vt:lpstr>
      <vt:lpstr>Injustiça para com os pobres e necessitados</vt:lpstr>
      <vt:lpstr>Culto hipócrita e fora dos padrões da palavra de Deus</vt:lpstr>
      <vt:lpstr>Culto hipócrita e fora dos padrões da palavra de Deus</vt:lpstr>
      <vt:lpstr>Rejeição à voz de Deus tentando calar os profetas</vt:lpstr>
      <vt:lpstr>É certo que Deus julgará Israel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767</cp:revision>
  <dcterms:modified xsi:type="dcterms:W3CDTF">2014-07-26T01:31:09Z</dcterms:modified>
</cp:coreProperties>
</file>