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73" r:id="rId4"/>
    <p:sldId id="302" r:id="rId5"/>
    <p:sldId id="258" r:id="rId6"/>
    <p:sldId id="303" r:id="rId7"/>
    <p:sldId id="304" r:id="rId8"/>
    <p:sldId id="305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29.08.2014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29.08.2014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29.08.2014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29.08.2014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29.08.2014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29.08.2014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29.08.2014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29.08.2014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Habacuque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A soberania divina sobre as nações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Ênfases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Teológicas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12968" cy="5069160"/>
          </a:xfrm>
        </p:spPr>
        <p:txBody>
          <a:bodyPr numCol="1">
            <a:noAutofit/>
          </a:bodyPr>
          <a:lstStyle/>
          <a:p>
            <a:r>
              <a:rPr lang="pt-BR" sz="2150" dirty="0" smtClean="0">
                <a:solidFill>
                  <a:schemeClr val="bg1"/>
                </a:solidFill>
              </a:rPr>
              <a:t>Quatro pontos teológicos que precisam ser considerados:</a:t>
            </a:r>
          </a:p>
          <a:p>
            <a:r>
              <a:rPr lang="pt-BR" sz="2150" b="1" dirty="0" smtClean="0">
                <a:solidFill>
                  <a:schemeClr val="bg1"/>
                </a:solidFill>
              </a:rPr>
              <a:t>1. Deus é moral. </a:t>
            </a:r>
            <a:r>
              <a:rPr lang="pt-BR" sz="2150" dirty="0" smtClean="0">
                <a:solidFill>
                  <a:schemeClr val="bg1"/>
                </a:solidFill>
              </a:rPr>
              <a:t>injustiça não se perpetuará no </a:t>
            </a:r>
            <a:r>
              <a:rPr lang="pt-BR" sz="2150" dirty="0" smtClean="0">
                <a:solidFill>
                  <a:schemeClr val="bg1"/>
                </a:solidFill>
              </a:rPr>
              <a:t>seu mundo</a:t>
            </a:r>
            <a:r>
              <a:rPr lang="pt-BR" sz="2150" dirty="0" smtClean="0">
                <a:solidFill>
                  <a:schemeClr val="bg1"/>
                </a:solidFill>
              </a:rPr>
              <a:t>. </a:t>
            </a:r>
            <a:endParaRPr lang="pt-BR" sz="2150" dirty="0" smtClean="0">
              <a:solidFill>
                <a:schemeClr val="bg1"/>
              </a:solidFill>
            </a:endParaRPr>
          </a:p>
          <a:p>
            <a:r>
              <a:rPr lang="pt-BR" sz="2150" dirty="0" smtClean="0">
                <a:solidFill>
                  <a:schemeClr val="bg1"/>
                </a:solidFill>
              </a:rPr>
              <a:t>A intervenção é </a:t>
            </a:r>
            <a:r>
              <a:rPr lang="pt-BR" sz="2150" dirty="0" smtClean="0">
                <a:solidFill>
                  <a:schemeClr val="bg1"/>
                </a:solidFill>
              </a:rPr>
              <a:t>súbita, por isso o injusto é sempre mostrado </a:t>
            </a:r>
            <a:r>
              <a:rPr lang="pt-BR" sz="2150" dirty="0" smtClean="0">
                <a:solidFill>
                  <a:schemeClr val="bg1"/>
                </a:solidFill>
              </a:rPr>
              <a:t>como sofrendo </a:t>
            </a:r>
            <a:r>
              <a:rPr lang="pt-BR" sz="2150" dirty="0" smtClean="0">
                <a:solidFill>
                  <a:schemeClr val="bg1"/>
                </a:solidFill>
              </a:rPr>
              <a:t>uma destruição quando menos espera.</a:t>
            </a:r>
          </a:p>
          <a:p>
            <a:r>
              <a:rPr lang="pt-BR" sz="2150" b="1" dirty="0" smtClean="0">
                <a:solidFill>
                  <a:schemeClr val="bg1"/>
                </a:solidFill>
              </a:rPr>
              <a:t>2. Deus é soberano. </a:t>
            </a:r>
            <a:r>
              <a:rPr lang="pt-BR" sz="2150" dirty="0" smtClean="0">
                <a:solidFill>
                  <a:schemeClr val="bg1"/>
                </a:solidFill>
              </a:rPr>
              <a:t>O fato de Deus usar os </a:t>
            </a:r>
            <a:r>
              <a:rPr lang="pt-BR" sz="2150" dirty="0" smtClean="0">
                <a:solidFill>
                  <a:schemeClr val="bg1"/>
                </a:solidFill>
              </a:rPr>
              <a:t>Babilônicos como </a:t>
            </a:r>
            <a:r>
              <a:rPr lang="pt-BR" sz="2150" dirty="0" smtClean="0">
                <a:solidFill>
                  <a:schemeClr val="bg1"/>
                </a:solidFill>
              </a:rPr>
              <a:t>ferramenta em suas mãos demonstra </a:t>
            </a:r>
            <a:r>
              <a:rPr lang="pt-BR" sz="2150" dirty="0" smtClean="0">
                <a:solidFill>
                  <a:schemeClr val="bg1"/>
                </a:solidFill>
              </a:rPr>
              <a:t>que todas </a:t>
            </a:r>
            <a:r>
              <a:rPr lang="pt-BR" sz="2150" dirty="0" smtClean="0">
                <a:solidFill>
                  <a:schemeClr val="bg1"/>
                </a:solidFill>
              </a:rPr>
              <a:t>as nações estão sujeitas a Ele, inclusive as ímpias.</a:t>
            </a:r>
          </a:p>
          <a:p>
            <a:r>
              <a:rPr lang="pt-BR" sz="2150" dirty="0" smtClean="0">
                <a:solidFill>
                  <a:schemeClr val="bg1"/>
                </a:solidFill>
              </a:rPr>
              <a:t>A soberania de Deus sobre os reinos da terra não </a:t>
            </a:r>
            <a:r>
              <a:rPr lang="pt-BR" sz="2150" dirty="0" smtClean="0">
                <a:solidFill>
                  <a:schemeClr val="bg1"/>
                </a:solidFill>
              </a:rPr>
              <a:t>pode ser </a:t>
            </a:r>
            <a:r>
              <a:rPr lang="pt-BR" sz="2150" dirty="0" smtClean="0">
                <a:solidFill>
                  <a:schemeClr val="bg1"/>
                </a:solidFill>
              </a:rPr>
              <a:t>questionada.</a:t>
            </a:r>
          </a:p>
          <a:p>
            <a:r>
              <a:rPr lang="pt-BR" sz="2150" b="1" dirty="0" smtClean="0">
                <a:solidFill>
                  <a:schemeClr val="bg1"/>
                </a:solidFill>
              </a:rPr>
              <a:t>3. O justo vive pela fé. </a:t>
            </a:r>
            <a:r>
              <a:rPr lang="pt-BR" sz="2150" dirty="0" smtClean="0">
                <a:solidFill>
                  <a:schemeClr val="bg1"/>
                </a:solidFill>
              </a:rPr>
              <a:t>O termo </a:t>
            </a:r>
            <a:r>
              <a:rPr lang="pt-BR" sz="2150" dirty="0" smtClean="0">
                <a:solidFill>
                  <a:schemeClr val="bg1"/>
                </a:solidFill>
              </a:rPr>
              <a:t>traduzido como </a:t>
            </a:r>
            <a:r>
              <a:rPr lang="pt-BR" sz="2150" dirty="0" smtClean="0">
                <a:solidFill>
                  <a:schemeClr val="bg1"/>
                </a:solidFill>
              </a:rPr>
              <a:t>“fé” em </a:t>
            </a:r>
            <a:r>
              <a:rPr lang="pt-BR" sz="2150" dirty="0" err="1" smtClean="0">
                <a:solidFill>
                  <a:schemeClr val="bg1"/>
                </a:solidFill>
              </a:rPr>
              <a:t>Habacuque</a:t>
            </a:r>
            <a:r>
              <a:rPr lang="pt-BR" sz="2150" dirty="0" smtClean="0">
                <a:solidFill>
                  <a:schemeClr val="bg1"/>
                </a:solidFill>
              </a:rPr>
              <a:t> vem de “firmeza” e </a:t>
            </a:r>
            <a:r>
              <a:rPr lang="pt-BR" sz="2150" dirty="0" smtClean="0">
                <a:solidFill>
                  <a:schemeClr val="bg1"/>
                </a:solidFill>
              </a:rPr>
              <a:t>tem sua </a:t>
            </a:r>
            <a:r>
              <a:rPr lang="pt-BR" sz="2150" dirty="0" smtClean="0">
                <a:solidFill>
                  <a:schemeClr val="bg1"/>
                </a:solidFill>
              </a:rPr>
              <a:t>raiz no termo hebraico </a:t>
            </a:r>
            <a:r>
              <a:rPr lang="pt-BR" sz="2150" dirty="0" err="1" smtClean="0">
                <a:solidFill>
                  <a:schemeClr val="bg1"/>
                </a:solidFill>
              </a:rPr>
              <a:t>aman</a:t>
            </a:r>
            <a:r>
              <a:rPr lang="pt-BR" sz="2150" dirty="0" smtClean="0">
                <a:solidFill>
                  <a:schemeClr val="bg1"/>
                </a:solidFill>
              </a:rPr>
              <a:t>, que significa “</a:t>
            </a:r>
            <a:r>
              <a:rPr lang="pt-BR" sz="2150" dirty="0" smtClean="0">
                <a:solidFill>
                  <a:schemeClr val="bg1"/>
                </a:solidFill>
              </a:rPr>
              <a:t>Firme até </a:t>
            </a:r>
            <a:r>
              <a:rPr lang="pt-BR" sz="2150" dirty="0" smtClean="0">
                <a:solidFill>
                  <a:schemeClr val="bg1"/>
                </a:solidFill>
              </a:rPr>
              <a:t>o fim”. </a:t>
            </a:r>
            <a:endParaRPr lang="pt-BR" sz="2150" dirty="0" smtClean="0">
              <a:solidFill>
                <a:schemeClr val="bg1"/>
              </a:solidFill>
            </a:endParaRPr>
          </a:p>
          <a:p>
            <a:r>
              <a:rPr lang="pt-BR" sz="2150" dirty="0" smtClean="0">
                <a:solidFill>
                  <a:schemeClr val="bg1"/>
                </a:solidFill>
              </a:rPr>
              <a:t>Essa </a:t>
            </a:r>
            <a:r>
              <a:rPr lang="pt-BR" sz="2150" dirty="0" smtClean="0">
                <a:solidFill>
                  <a:schemeClr val="bg1"/>
                </a:solidFill>
              </a:rPr>
              <a:t>é a fé que Deus espera encontrar </a:t>
            </a:r>
            <a:r>
              <a:rPr lang="pt-BR" sz="2150" dirty="0" smtClean="0">
                <a:solidFill>
                  <a:schemeClr val="bg1"/>
                </a:solidFill>
              </a:rPr>
              <a:t>em seus </a:t>
            </a:r>
            <a:r>
              <a:rPr lang="pt-BR" sz="2150" dirty="0" smtClean="0">
                <a:solidFill>
                  <a:schemeClr val="bg1"/>
                </a:solidFill>
              </a:rPr>
              <a:t>filhos. </a:t>
            </a:r>
            <a:endParaRPr lang="pt-BR" sz="2150" dirty="0" smtClean="0">
              <a:solidFill>
                <a:schemeClr val="bg1"/>
              </a:solidFill>
            </a:endParaRPr>
          </a:p>
          <a:p>
            <a:r>
              <a:rPr lang="pt-BR" sz="2150" dirty="0" smtClean="0">
                <a:solidFill>
                  <a:schemeClr val="bg1"/>
                </a:solidFill>
              </a:rPr>
              <a:t>Fé </a:t>
            </a:r>
            <a:r>
              <a:rPr lang="pt-BR" sz="2150" dirty="0" smtClean="0">
                <a:solidFill>
                  <a:schemeClr val="bg1"/>
                </a:solidFill>
              </a:rPr>
              <a:t>que nos faz permanecer com </a:t>
            </a:r>
            <a:r>
              <a:rPr lang="pt-BR" sz="2150" dirty="0" smtClean="0">
                <a:solidFill>
                  <a:schemeClr val="bg1"/>
                </a:solidFill>
              </a:rPr>
              <a:t>fidelidade até </a:t>
            </a:r>
            <a:r>
              <a:rPr lang="pt-BR" sz="2150" dirty="0" smtClean="0">
                <a:solidFill>
                  <a:schemeClr val="bg1"/>
                </a:solidFill>
              </a:rPr>
              <a:t>o fim, mesmo em meio às adversidades.</a:t>
            </a:r>
            <a:endParaRPr lang="pt-BR" sz="215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Ênfases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Teológicas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12968" cy="5069160"/>
          </a:xfrm>
        </p:spPr>
        <p:txBody>
          <a:bodyPr numCol="1">
            <a:noAutofit/>
          </a:bodyPr>
          <a:lstStyle/>
          <a:p>
            <a:r>
              <a:rPr lang="pt-BR" sz="2500" b="1" dirty="0" smtClean="0">
                <a:solidFill>
                  <a:schemeClr val="bg1"/>
                </a:solidFill>
              </a:rPr>
              <a:t>4. É possível dialogar com Deus</a:t>
            </a:r>
            <a:r>
              <a:rPr lang="pt-BR" sz="2500" dirty="0" smtClean="0">
                <a:solidFill>
                  <a:schemeClr val="bg1"/>
                </a:solidFill>
              </a:rPr>
              <a:t>. </a:t>
            </a:r>
            <a:r>
              <a:rPr lang="pt-BR" sz="2500" dirty="0" err="1" smtClean="0">
                <a:solidFill>
                  <a:schemeClr val="bg1"/>
                </a:solidFill>
              </a:rPr>
              <a:t>Habacuque</a:t>
            </a:r>
            <a:r>
              <a:rPr lang="pt-BR" sz="2500" dirty="0" smtClean="0">
                <a:solidFill>
                  <a:schemeClr val="bg1"/>
                </a:solidFill>
              </a:rPr>
              <a:t> a princípio não compreendeu que o </a:t>
            </a:r>
            <a:r>
              <a:rPr lang="pt-BR" sz="2500" dirty="0" smtClean="0">
                <a:solidFill>
                  <a:schemeClr val="bg1"/>
                </a:solidFill>
              </a:rPr>
              <a:t>silêncio de </a:t>
            </a:r>
            <a:r>
              <a:rPr lang="pt-BR" sz="2500" dirty="0" smtClean="0">
                <a:solidFill>
                  <a:schemeClr val="bg1"/>
                </a:solidFill>
              </a:rPr>
              <a:t>Deus fazia parte do plano e então o profeta se pôs </a:t>
            </a:r>
            <a:r>
              <a:rPr lang="pt-BR" sz="2500" dirty="0" smtClean="0">
                <a:solidFill>
                  <a:schemeClr val="bg1"/>
                </a:solidFill>
              </a:rPr>
              <a:t>a questionar</a:t>
            </a:r>
            <a:r>
              <a:rPr lang="pt-BR" sz="2500" dirty="0" smtClean="0">
                <a:solidFill>
                  <a:schemeClr val="bg1"/>
                </a:solidFill>
              </a:rPr>
              <a:t>: “Por que Deus não faz alguma coisa a </a:t>
            </a:r>
            <a:r>
              <a:rPr lang="pt-BR" sz="2500" dirty="0" smtClean="0">
                <a:solidFill>
                  <a:schemeClr val="bg1"/>
                </a:solidFill>
              </a:rPr>
              <a:t>respeito de </a:t>
            </a:r>
            <a:r>
              <a:rPr lang="pt-BR" sz="2500" dirty="0" smtClean="0">
                <a:solidFill>
                  <a:schemeClr val="bg1"/>
                </a:solidFill>
              </a:rPr>
              <a:t>tudo o que está acontecendo?”. </a:t>
            </a:r>
            <a:endParaRPr lang="pt-BR" sz="2500" dirty="0" smtClean="0">
              <a:solidFill>
                <a:schemeClr val="bg1"/>
              </a:solidFill>
            </a:endParaRPr>
          </a:p>
          <a:p>
            <a:r>
              <a:rPr lang="pt-BR" sz="2500" dirty="0" smtClean="0">
                <a:solidFill>
                  <a:schemeClr val="bg1"/>
                </a:solidFill>
              </a:rPr>
              <a:t>O </a:t>
            </a:r>
            <a:r>
              <a:rPr lang="pt-BR" sz="2500" dirty="0" smtClean="0">
                <a:solidFill>
                  <a:schemeClr val="bg1"/>
                </a:solidFill>
              </a:rPr>
              <a:t>Senhor </a:t>
            </a:r>
            <a:r>
              <a:rPr lang="pt-BR" sz="2500" dirty="0" smtClean="0">
                <a:solidFill>
                  <a:schemeClr val="bg1"/>
                </a:solidFill>
              </a:rPr>
              <a:t>responde não </a:t>
            </a:r>
            <a:r>
              <a:rPr lang="pt-BR" sz="2500" dirty="0" smtClean="0">
                <a:solidFill>
                  <a:schemeClr val="bg1"/>
                </a:solidFill>
              </a:rPr>
              <a:t>só a esta primeira questão, mas as </a:t>
            </a:r>
            <a:r>
              <a:rPr lang="pt-BR" sz="2500" dirty="0" smtClean="0">
                <a:solidFill>
                  <a:schemeClr val="bg1"/>
                </a:solidFill>
              </a:rPr>
              <a:t>demais que </a:t>
            </a:r>
            <a:r>
              <a:rPr lang="pt-BR" sz="2500" dirty="0" smtClean="0">
                <a:solidFill>
                  <a:schemeClr val="bg1"/>
                </a:solidFill>
              </a:rPr>
              <a:t>o profeta fez. </a:t>
            </a:r>
            <a:endParaRPr lang="pt-BR" sz="2500" dirty="0" smtClean="0">
              <a:solidFill>
                <a:schemeClr val="bg1"/>
              </a:solidFill>
            </a:endParaRPr>
          </a:p>
          <a:p>
            <a:r>
              <a:rPr lang="pt-BR" sz="2500" dirty="0" smtClean="0">
                <a:solidFill>
                  <a:schemeClr val="bg1"/>
                </a:solidFill>
              </a:rPr>
              <a:t>Isso </a:t>
            </a:r>
            <a:r>
              <a:rPr lang="pt-BR" sz="2500" dirty="0" smtClean="0">
                <a:solidFill>
                  <a:schemeClr val="bg1"/>
                </a:solidFill>
              </a:rPr>
              <a:t>demonstra que Deus não </a:t>
            </a:r>
            <a:r>
              <a:rPr lang="pt-BR" sz="2500" dirty="0" smtClean="0">
                <a:solidFill>
                  <a:schemeClr val="bg1"/>
                </a:solidFill>
              </a:rPr>
              <a:t>está insensível </a:t>
            </a:r>
            <a:r>
              <a:rPr lang="pt-BR" sz="2500" dirty="0" smtClean="0">
                <a:solidFill>
                  <a:schemeClr val="bg1"/>
                </a:solidFill>
              </a:rPr>
              <a:t>aos nossos sentimentos e às nossas dúvidas. </a:t>
            </a:r>
            <a:endParaRPr lang="pt-BR" sz="2500" dirty="0" smtClean="0">
              <a:solidFill>
                <a:schemeClr val="bg1"/>
              </a:solidFill>
            </a:endParaRPr>
          </a:p>
          <a:p>
            <a:r>
              <a:rPr lang="pt-BR" sz="2500" dirty="0" smtClean="0">
                <a:solidFill>
                  <a:schemeClr val="bg1"/>
                </a:solidFill>
              </a:rPr>
              <a:t>Por muitas vezes </a:t>
            </a:r>
            <a:r>
              <a:rPr lang="pt-BR" sz="2500" dirty="0" smtClean="0">
                <a:solidFill>
                  <a:schemeClr val="bg1"/>
                </a:solidFill>
              </a:rPr>
              <a:t>não entenderemos os caminhos de Deus, mas </a:t>
            </a:r>
            <a:r>
              <a:rPr lang="pt-BR" sz="2500" dirty="0" smtClean="0">
                <a:solidFill>
                  <a:schemeClr val="bg1"/>
                </a:solidFill>
              </a:rPr>
              <a:t>ele nunca </a:t>
            </a:r>
            <a:r>
              <a:rPr lang="pt-BR" sz="2500" dirty="0" smtClean="0">
                <a:solidFill>
                  <a:schemeClr val="bg1"/>
                </a:solidFill>
              </a:rPr>
              <a:t>deixará de nos responder e o silêncio do </a:t>
            </a:r>
            <a:r>
              <a:rPr lang="pt-BR" sz="2500" dirty="0" smtClean="0">
                <a:solidFill>
                  <a:schemeClr val="bg1"/>
                </a:solidFill>
              </a:rPr>
              <a:t>nosso Criador </a:t>
            </a:r>
            <a:r>
              <a:rPr lang="pt-BR" sz="2500" dirty="0" smtClean="0">
                <a:solidFill>
                  <a:schemeClr val="bg1"/>
                </a:solidFill>
              </a:rPr>
              <a:t>também manifesta o seu poder.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Aplicação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para</a:t>
            </a:r>
            <a:r>
              <a:rPr lang="en-US" sz="4000" dirty="0" smtClean="0">
                <a:solidFill>
                  <a:schemeClr val="bg1"/>
                </a:solidFill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</a:rPr>
              <a:t>atualidade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12968" cy="5069160"/>
          </a:xfrm>
        </p:spPr>
        <p:txBody>
          <a:bodyPr numCol="1">
            <a:noAutofit/>
          </a:bodyPr>
          <a:lstStyle/>
          <a:p>
            <a:r>
              <a:rPr lang="pt-BR" sz="2500" dirty="0" smtClean="0">
                <a:solidFill>
                  <a:schemeClr val="bg1"/>
                </a:solidFill>
              </a:rPr>
              <a:t>A primeira lição que aprendemos com a vida </a:t>
            </a:r>
            <a:r>
              <a:rPr lang="pt-BR" sz="2500" dirty="0" smtClean="0">
                <a:solidFill>
                  <a:schemeClr val="bg1"/>
                </a:solidFill>
              </a:rPr>
              <a:t>de </a:t>
            </a:r>
            <a:r>
              <a:rPr lang="pt-BR" sz="2500" dirty="0" err="1" smtClean="0">
                <a:solidFill>
                  <a:schemeClr val="bg1"/>
                </a:solidFill>
              </a:rPr>
              <a:t>Habacuque</a:t>
            </a:r>
            <a:r>
              <a:rPr lang="pt-BR" sz="2500" dirty="0" smtClean="0">
                <a:solidFill>
                  <a:schemeClr val="bg1"/>
                </a:solidFill>
              </a:rPr>
              <a:t> </a:t>
            </a:r>
            <a:r>
              <a:rPr lang="pt-BR" sz="2500" dirty="0" smtClean="0">
                <a:solidFill>
                  <a:schemeClr val="bg1"/>
                </a:solidFill>
              </a:rPr>
              <a:t>é que não podemos nos conformar com </a:t>
            </a:r>
            <a:r>
              <a:rPr lang="pt-BR" sz="2500" dirty="0" smtClean="0">
                <a:solidFill>
                  <a:schemeClr val="bg1"/>
                </a:solidFill>
              </a:rPr>
              <a:t>a injustiça</a:t>
            </a:r>
            <a:r>
              <a:rPr lang="pt-BR" sz="2500" dirty="0" smtClean="0">
                <a:solidFill>
                  <a:schemeClr val="bg1"/>
                </a:solidFill>
              </a:rPr>
              <a:t>, corrupção, desigualdade social e um </a:t>
            </a:r>
            <a:r>
              <a:rPr lang="pt-BR" sz="2500" dirty="0" smtClean="0">
                <a:solidFill>
                  <a:schemeClr val="bg1"/>
                </a:solidFill>
              </a:rPr>
              <a:t>sistema religioso </a:t>
            </a:r>
            <a:r>
              <a:rPr lang="pt-BR" sz="2500" dirty="0" smtClean="0">
                <a:solidFill>
                  <a:schemeClr val="bg1"/>
                </a:solidFill>
              </a:rPr>
              <a:t>defraudado.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Precisamos nos importar mais com o mundo ao nosso redor, precisamos orar mais</a:t>
            </a:r>
            <a:r>
              <a:rPr lang="pt-BR" sz="2500" dirty="0" smtClean="0">
                <a:solidFill>
                  <a:schemeClr val="bg1"/>
                </a:solidFill>
              </a:rPr>
              <a:t>, precisamos </a:t>
            </a:r>
            <a:r>
              <a:rPr lang="pt-BR" sz="2500" dirty="0" smtClean="0">
                <a:solidFill>
                  <a:schemeClr val="bg1"/>
                </a:solidFill>
              </a:rPr>
              <a:t>amar mais e nos questionar mais.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O segundo ponto importante extraído é que </a:t>
            </a:r>
            <a:r>
              <a:rPr lang="pt-BR" sz="2500" dirty="0" smtClean="0">
                <a:solidFill>
                  <a:schemeClr val="bg1"/>
                </a:solidFill>
              </a:rPr>
              <a:t>nem sempre </a:t>
            </a:r>
            <a:r>
              <a:rPr lang="pt-BR" sz="2500" dirty="0" smtClean="0">
                <a:solidFill>
                  <a:schemeClr val="bg1"/>
                </a:solidFill>
              </a:rPr>
              <a:t>Deus nos responde da maneira que esperamos</a:t>
            </a:r>
            <a:r>
              <a:rPr lang="pt-BR" sz="2500" dirty="0" smtClean="0">
                <a:solidFill>
                  <a:schemeClr val="bg1"/>
                </a:solidFill>
              </a:rPr>
              <a:t>, mas </a:t>
            </a:r>
            <a:r>
              <a:rPr lang="pt-BR" sz="2500" dirty="0" smtClean="0">
                <a:solidFill>
                  <a:schemeClr val="bg1"/>
                </a:solidFill>
              </a:rPr>
              <a:t>é preciso confiar. </a:t>
            </a:r>
            <a:endParaRPr lang="pt-BR" sz="2500" dirty="0" smtClean="0">
              <a:solidFill>
                <a:schemeClr val="bg1"/>
              </a:solidFill>
            </a:endParaRPr>
          </a:p>
          <a:p>
            <a:r>
              <a:rPr lang="pt-BR" sz="2500" dirty="0" smtClean="0">
                <a:solidFill>
                  <a:schemeClr val="bg1"/>
                </a:solidFill>
              </a:rPr>
              <a:t>Também </a:t>
            </a:r>
            <a:r>
              <a:rPr lang="pt-BR" sz="2500" dirty="0" smtClean="0">
                <a:solidFill>
                  <a:schemeClr val="bg1"/>
                </a:solidFill>
              </a:rPr>
              <a:t>é necessário saber que </a:t>
            </a:r>
            <a:r>
              <a:rPr lang="pt-BR" sz="2500" dirty="0" smtClean="0">
                <a:solidFill>
                  <a:schemeClr val="bg1"/>
                </a:solidFill>
              </a:rPr>
              <a:t>o silêncio </a:t>
            </a:r>
            <a:r>
              <a:rPr lang="pt-BR" sz="2500" dirty="0" smtClean="0">
                <a:solidFill>
                  <a:schemeClr val="bg1"/>
                </a:solidFill>
              </a:rPr>
              <a:t>faz parte da manifestação de Deus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Aplicação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para</a:t>
            </a:r>
            <a:r>
              <a:rPr lang="en-US" sz="4000" dirty="0" smtClean="0">
                <a:solidFill>
                  <a:schemeClr val="bg1"/>
                </a:solidFill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</a:rPr>
              <a:t>atualidade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12968" cy="5069160"/>
          </a:xfrm>
        </p:spPr>
        <p:txBody>
          <a:bodyPr numCol="1">
            <a:noAutofit/>
          </a:bodyPr>
          <a:lstStyle/>
          <a:p>
            <a:r>
              <a:rPr lang="pt-BR" sz="2500" dirty="0" smtClean="0">
                <a:solidFill>
                  <a:schemeClr val="bg1"/>
                </a:solidFill>
              </a:rPr>
              <a:t>O silêncio de Deus não quer dizer que não haja uma resposta e que a sabedoria divina é incapaz de lidar com a situação. Tudo está </a:t>
            </a:r>
            <a:r>
              <a:rPr lang="pt-BR" sz="2500" dirty="0" smtClean="0">
                <a:solidFill>
                  <a:schemeClr val="bg1"/>
                </a:solidFill>
              </a:rPr>
              <a:t>sob o </a:t>
            </a:r>
            <a:r>
              <a:rPr lang="pt-BR" sz="2500" dirty="0" smtClean="0">
                <a:solidFill>
                  <a:schemeClr val="bg1"/>
                </a:solidFill>
              </a:rPr>
              <a:t>seu olhar e todas as coisas estão debaixo do </a:t>
            </a:r>
            <a:r>
              <a:rPr lang="pt-BR" sz="2500" dirty="0" smtClean="0">
                <a:solidFill>
                  <a:schemeClr val="bg1"/>
                </a:solidFill>
              </a:rPr>
              <a:t>controle de </a:t>
            </a:r>
            <a:r>
              <a:rPr lang="pt-BR" sz="2500" dirty="0" smtClean="0">
                <a:solidFill>
                  <a:schemeClr val="bg1"/>
                </a:solidFill>
              </a:rPr>
              <a:t>suas poderosas </a:t>
            </a:r>
            <a:r>
              <a:rPr lang="pt-BR" sz="2500" dirty="0" smtClean="0">
                <a:solidFill>
                  <a:schemeClr val="bg1"/>
                </a:solidFill>
              </a:rPr>
              <a:t>mão.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Em </a:t>
            </a:r>
            <a:r>
              <a:rPr lang="pt-BR" sz="2500" dirty="0" smtClean="0">
                <a:solidFill>
                  <a:schemeClr val="bg1"/>
                </a:solidFill>
              </a:rPr>
              <a:t>terceiro lugar aprendemos que devemos </a:t>
            </a:r>
            <a:r>
              <a:rPr lang="pt-BR" sz="2500" dirty="0" smtClean="0">
                <a:solidFill>
                  <a:schemeClr val="bg1"/>
                </a:solidFill>
              </a:rPr>
              <a:t>louvar ao </a:t>
            </a:r>
            <a:r>
              <a:rPr lang="pt-BR" sz="2500" dirty="0" smtClean="0">
                <a:solidFill>
                  <a:schemeClr val="bg1"/>
                </a:solidFill>
              </a:rPr>
              <a:t>Senhor em todos os momentos. </a:t>
            </a:r>
            <a:endParaRPr lang="pt-BR" sz="2500" dirty="0" smtClean="0">
              <a:solidFill>
                <a:schemeClr val="bg1"/>
              </a:solidFill>
            </a:endParaRPr>
          </a:p>
          <a:p>
            <a:r>
              <a:rPr lang="pt-BR" sz="2500" dirty="0" smtClean="0">
                <a:solidFill>
                  <a:schemeClr val="bg1"/>
                </a:solidFill>
              </a:rPr>
              <a:t>Os </a:t>
            </a:r>
            <a:r>
              <a:rPr lang="pt-BR" sz="2500" dirty="0" smtClean="0">
                <a:solidFill>
                  <a:schemeClr val="bg1"/>
                </a:solidFill>
              </a:rPr>
              <a:t>últimos </a:t>
            </a:r>
            <a:r>
              <a:rPr lang="pt-BR" sz="2500" dirty="0" smtClean="0">
                <a:solidFill>
                  <a:schemeClr val="bg1"/>
                </a:solidFill>
              </a:rPr>
              <a:t>três versos </a:t>
            </a:r>
            <a:r>
              <a:rPr lang="pt-BR" sz="2500" dirty="0" smtClean="0">
                <a:solidFill>
                  <a:schemeClr val="bg1"/>
                </a:solidFill>
              </a:rPr>
              <a:t>do livro expressam toda a confiança e alegria </a:t>
            </a:r>
            <a:r>
              <a:rPr lang="pt-BR" sz="2500" dirty="0" smtClean="0">
                <a:solidFill>
                  <a:schemeClr val="bg1"/>
                </a:solidFill>
              </a:rPr>
              <a:t>que o </a:t>
            </a:r>
            <a:r>
              <a:rPr lang="pt-BR" sz="2500" dirty="0" smtClean="0">
                <a:solidFill>
                  <a:schemeClr val="bg1"/>
                </a:solidFill>
              </a:rPr>
              <a:t>profeta sentia em saber que Deus era soberano </a:t>
            </a:r>
            <a:r>
              <a:rPr lang="pt-BR" sz="2500" dirty="0" smtClean="0">
                <a:solidFill>
                  <a:schemeClr val="bg1"/>
                </a:solidFill>
              </a:rPr>
              <a:t>sobre todas </a:t>
            </a:r>
            <a:r>
              <a:rPr lang="pt-BR" sz="2500" dirty="0" smtClean="0">
                <a:solidFill>
                  <a:schemeClr val="bg1"/>
                </a:solidFill>
              </a:rPr>
              <a:t>as coisas. </a:t>
            </a:r>
            <a:endParaRPr lang="pt-BR" sz="2500" dirty="0" smtClean="0">
              <a:solidFill>
                <a:schemeClr val="bg1"/>
              </a:solidFill>
            </a:endParaRPr>
          </a:p>
          <a:p>
            <a:r>
              <a:rPr lang="pt-BR" sz="2500" dirty="0" smtClean="0">
                <a:solidFill>
                  <a:schemeClr val="bg1"/>
                </a:solidFill>
              </a:rPr>
              <a:t>Precisamos </a:t>
            </a:r>
            <a:r>
              <a:rPr lang="pt-BR" sz="2500" dirty="0" smtClean="0">
                <a:solidFill>
                  <a:schemeClr val="bg1"/>
                </a:solidFill>
              </a:rPr>
              <a:t>aceitar o fato de que </a:t>
            </a:r>
            <a:r>
              <a:rPr lang="pt-BR" sz="2500" dirty="0" smtClean="0">
                <a:solidFill>
                  <a:schemeClr val="bg1"/>
                </a:solidFill>
              </a:rPr>
              <a:t>Deus deve </a:t>
            </a:r>
            <a:r>
              <a:rPr lang="pt-BR" sz="2500" dirty="0" smtClean="0">
                <a:solidFill>
                  <a:schemeClr val="bg1"/>
                </a:solidFill>
              </a:rPr>
              <a:t>ser louvado não só na fartura, no melhor emprego</a:t>
            </a:r>
            <a:r>
              <a:rPr lang="pt-BR" sz="2500" dirty="0" smtClean="0">
                <a:solidFill>
                  <a:schemeClr val="bg1"/>
                </a:solidFill>
              </a:rPr>
              <a:t>, na </a:t>
            </a:r>
            <a:r>
              <a:rPr lang="pt-BR" sz="2500" dirty="0" smtClean="0">
                <a:solidFill>
                  <a:schemeClr val="bg1"/>
                </a:solidFill>
              </a:rPr>
              <a:t>saúde, na liberdade e na alegria, mas também </a:t>
            </a:r>
            <a:r>
              <a:rPr lang="pt-BR" sz="2500" dirty="0" smtClean="0">
                <a:solidFill>
                  <a:schemeClr val="bg1"/>
                </a:solidFill>
              </a:rPr>
              <a:t>nos tempos </a:t>
            </a:r>
            <a:r>
              <a:rPr lang="pt-BR" sz="2500" dirty="0" smtClean="0">
                <a:solidFill>
                  <a:schemeClr val="bg1"/>
                </a:solidFill>
              </a:rPr>
              <a:t>de fome, na falta de emprego, na doença, </a:t>
            </a:r>
            <a:r>
              <a:rPr lang="pt-BR" sz="2500" dirty="0" smtClean="0">
                <a:solidFill>
                  <a:schemeClr val="bg1"/>
                </a:solidFill>
              </a:rPr>
              <a:t>no deserto </a:t>
            </a:r>
            <a:r>
              <a:rPr lang="pt-BR" sz="2500" dirty="0" smtClean="0">
                <a:solidFill>
                  <a:schemeClr val="bg1"/>
                </a:solidFill>
              </a:rPr>
              <a:t>e na tristeza.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Aplicação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para</a:t>
            </a:r>
            <a:r>
              <a:rPr lang="en-US" sz="4000" dirty="0" smtClean="0">
                <a:solidFill>
                  <a:schemeClr val="bg1"/>
                </a:solidFill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</a:rPr>
              <a:t>atualidade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12968" cy="5069160"/>
          </a:xfrm>
        </p:spPr>
        <p:txBody>
          <a:bodyPr numCol="1">
            <a:noAutofit/>
          </a:bodyPr>
          <a:lstStyle/>
          <a:p>
            <a:r>
              <a:rPr lang="pt-BR" sz="2200" dirty="0" smtClean="0">
                <a:solidFill>
                  <a:schemeClr val="bg1"/>
                </a:solidFill>
              </a:rPr>
              <a:t>Aprendemos 5 lições neste livro:</a:t>
            </a:r>
          </a:p>
          <a:p>
            <a:r>
              <a:rPr lang="pt-BR" sz="2200" dirty="0" smtClean="0">
                <a:solidFill>
                  <a:schemeClr val="bg1"/>
                </a:solidFill>
              </a:rPr>
              <a:t>Deus julga o seu </a:t>
            </a:r>
            <a:r>
              <a:rPr lang="pt-BR" sz="2200" dirty="0" smtClean="0">
                <a:solidFill>
                  <a:schemeClr val="bg1"/>
                </a:solidFill>
              </a:rPr>
              <a:t>próprio povo</a:t>
            </a:r>
            <a:r>
              <a:rPr lang="pt-BR" sz="2200" dirty="0" smtClean="0">
                <a:solidFill>
                  <a:schemeClr val="bg1"/>
                </a:solidFill>
              </a:rPr>
              <a:t>. Deus é santo e justo e não faz vistas </a:t>
            </a:r>
            <a:r>
              <a:rPr lang="pt-BR" sz="2200" dirty="0" smtClean="0">
                <a:solidFill>
                  <a:schemeClr val="bg1"/>
                </a:solidFill>
              </a:rPr>
              <a:t>grossas ao </a:t>
            </a:r>
            <a:r>
              <a:rPr lang="pt-BR" sz="2200" dirty="0" smtClean="0">
                <a:solidFill>
                  <a:schemeClr val="bg1"/>
                </a:solidFill>
              </a:rPr>
              <a:t>pecado no meio do seu povo. Ele começa seu </a:t>
            </a:r>
            <a:r>
              <a:rPr lang="pt-BR" sz="2200" dirty="0" smtClean="0">
                <a:solidFill>
                  <a:schemeClr val="bg1"/>
                </a:solidFill>
              </a:rPr>
              <a:t>juízo exatamente </a:t>
            </a:r>
            <a:r>
              <a:rPr lang="pt-BR" sz="2200" dirty="0" smtClean="0">
                <a:solidFill>
                  <a:schemeClr val="bg1"/>
                </a:solidFill>
              </a:rPr>
              <a:t>pela sua casa (1Pe 4:17).</a:t>
            </a:r>
          </a:p>
          <a:p>
            <a:r>
              <a:rPr lang="pt-BR" sz="2200" dirty="0" smtClean="0">
                <a:solidFill>
                  <a:schemeClr val="bg1"/>
                </a:solidFill>
              </a:rPr>
              <a:t>A história </a:t>
            </a:r>
            <a:r>
              <a:rPr lang="pt-BR" sz="2200" dirty="0" smtClean="0">
                <a:solidFill>
                  <a:schemeClr val="bg1"/>
                </a:solidFill>
              </a:rPr>
              <a:t>marcha </a:t>
            </a:r>
            <a:r>
              <a:rPr lang="pt-BR" sz="2200" dirty="0" smtClean="0">
                <a:solidFill>
                  <a:schemeClr val="bg1"/>
                </a:solidFill>
              </a:rPr>
              <a:t>para uma consumação gloriosa da </a:t>
            </a:r>
            <a:r>
              <a:rPr lang="pt-BR" sz="2200" dirty="0" smtClean="0">
                <a:solidFill>
                  <a:schemeClr val="bg1"/>
                </a:solidFill>
              </a:rPr>
              <a:t>vitória retumbante </a:t>
            </a:r>
            <a:r>
              <a:rPr lang="pt-BR" sz="2200" dirty="0" smtClean="0">
                <a:solidFill>
                  <a:schemeClr val="bg1"/>
                </a:solidFill>
              </a:rPr>
              <a:t>de Deus e do seu povo.</a:t>
            </a:r>
          </a:p>
          <a:p>
            <a:r>
              <a:rPr lang="pt-BR" sz="2200" dirty="0" smtClean="0">
                <a:solidFill>
                  <a:schemeClr val="bg1"/>
                </a:solidFill>
              </a:rPr>
              <a:t>Os violentos serão punidos.</a:t>
            </a:r>
          </a:p>
          <a:p>
            <a:r>
              <a:rPr lang="pt-BR" sz="2200" dirty="0" smtClean="0">
                <a:solidFill>
                  <a:schemeClr val="bg1"/>
                </a:solidFill>
              </a:rPr>
              <a:t>Ainda que o mundo ao nosso redor se transtorne; </a:t>
            </a:r>
            <a:r>
              <a:rPr lang="pt-BR" sz="2200" dirty="0" smtClean="0">
                <a:solidFill>
                  <a:schemeClr val="bg1"/>
                </a:solidFill>
              </a:rPr>
              <a:t>ainda que </a:t>
            </a:r>
            <a:r>
              <a:rPr lang="pt-BR" sz="2200" dirty="0" smtClean="0">
                <a:solidFill>
                  <a:schemeClr val="bg1"/>
                </a:solidFill>
              </a:rPr>
              <a:t>os ímpios se levantem com fúria virulenta </a:t>
            </a:r>
            <a:r>
              <a:rPr lang="pt-BR" sz="2200" dirty="0" smtClean="0">
                <a:solidFill>
                  <a:schemeClr val="bg1"/>
                </a:solidFill>
              </a:rPr>
              <a:t>contra nós</a:t>
            </a:r>
            <a:r>
              <a:rPr lang="pt-BR" sz="2200" dirty="0" smtClean="0">
                <a:solidFill>
                  <a:schemeClr val="bg1"/>
                </a:solidFill>
              </a:rPr>
              <a:t>; ainda que nos faltem os recursos materiais </a:t>
            </a:r>
            <a:r>
              <a:rPr lang="pt-BR" sz="2200" dirty="0" smtClean="0">
                <a:solidFill>
                  <a:schemeClr val="bg1"/>
                </a:solidFill>
              </a:rPr>
              <a:t>para uma </a:t>
            </a:r>
            <a:r>
              <a:rPr lang="pt-BR" sz="2200" dirty="0" smtClean="0">
                <a:solidFill>
                  <a:schemeClr val="bg1"/>
                </a:solidFill>
              </a:rPr>
              <a:t>sobrevivência digna, nossa confiança </a:t>
            </a:r>
            <a:r>
              <a:rPr lang="pt-BR" sz="2200" dirty="0" smtClean="0">
                <a:solidFill>
                  <a:schemeClr val="bg1"/>
                </a:solidFill>
              </a:rPr>
              <a:t>permanece inabalável </a:t>
            </a:r>
            <a:r>
              <a:rPr lang="pt-BR" sz="2200" dirty="0" smtClean="0">
                <a:solidFill>
                  <a:schemeClr val="bg1"/>
                </a:solidFill>
              </a:rPr>
              <a:t>em Deus.</a:t>
            </a:r>
          </a:p>
          <a:p>
            <a:r>
              <a:rPr lang="pt-BR" sz="2200" dirty="0" smtClean="0">
                <a:solidFill>
                  <a:schemeClr val="bg1"/>
                </a:solidFill>
              </a:rPr>
              <a:t>A fé nos toma pela mão e nos carrega pelos </a:t>
            </a:r>
            <a:r>
              <a:rPr lang="pt-BR" sz="2200" dirty="0" smtClean="0">
                <a:solidFill>
                  <a:schemeClr val="bg1"/>
                </a:solidFill>
              </a:rPr>
              <a:t>corredores da </a:t>
            </a:r>
            <a:r>
              <a:rPr lang="pt-BR" sz="2200" dirty="0" smtClean="0">
                <a:solidFill>
                  <a:schemeClr val="bg1"/>
                </a:solidFill>
              </a:rPr>
              <a:t>dúvida e da angústia e nos leva à sala do trono, </a:t>
            </a:r>
            <a:r>
              <a:rPr lang="pt-BR" sz="2200" dirty="0" smtClean="0">
                <a:solidFill>
                  <a:schemeClr val="bg1"/>
                </a:solidFill>
              </a:rPr>
              <a:t>de onde </a:t>
            </a:r>
            <a:r>
              <a:rPr lang="pt-BR" sz="2200" dirty="0" smtClean="0">
                <a:solidFill>
                  <a:schemeClr val="bg1"/>
                </a:solidFill>
              </a:rPr>
              <a:t>o soberano Senhor governa todas as coisas</a:t>
            </a:r>
            <a:r>
              <a:rPr lang="pt-BR" sz="2200" dirty="0" smtClean="0">
                <a:solidFill>
                  <a:schemeClr val="bg1"/>
                </a:solidFill>
              </a:rPr>
              <a:t>.</a:t>
            </a:r>
            <a:endParaRPr lang="pt-BR" sz="22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12968" cy="5069160"/>
          </a:xfrm>
        </p:spPr>
        <p:txBody>
          <a:bodyPr numCol="1">
            <a:noAutofit/>
          </a:bodyPr>
          <a:lstStyle/>
          <a:p>
            <a:r>
              <a:rPr lang="pt-BR" sz="2200" dirty="0" smtClean="0">
                <a:solidFill>
                  <a:schemeClr val="bg1"/>
                </a:solidFill>
              </a:rPr>
              <a:t>Como cristãos, nos sentimos </a:t>
            </a:r>
            <a:r>
              <a:rPr lang="pt-BR" sz="2200" dirty="0" smtClean="0">
                <a:solidFill>
                  <a:schemeClr val="bg1"/>
                </a:solidFill>
              </a:rPr>
              <a:t>incomodados e</a:t>
            </a:r>
            <a:r>
              <a:rPr lang="pt-BR" sz="2200" dirty="0" smtClean="0">
                <a:solidFill>
                  <a:schemeClr val="bg1"/>
                </a:solidFill>
              </a:rPr>
              <a:t>, por certas vezes, impotentes ante tanta corrupção</a:t>
            </a:r>
            <a:r>
              <a:rPr lang="pt-BR" sz="2200" dirty="0" smtClean="0">
                <a:solidFill>
                  <a:schemeClr val="bg1"/>
                </a:solidFill>
              </a:rPr>
              <a:t>, violência</a:t>
            </a:r>
            <a:r>
              <a:rPr lang="pt-BR" sz="2200" dirty="0" smtClean="0">
                <a:solidFill>
                  <a:schemeClr val="bg1"/>
                </a:solidFill>
              </a:rPr>
              <a:t>, injustiça, sofrimento e crueldade que </a:t>
            </a:r>
            <a:r>
              <a:rPr lang="pt-BR" sz="2200" dirty="0" smtClean="0">
                <a:solidFill>
                  <a:schemeClr val="bg1"/>
                </a:solidFill>
              </a:rPr>
              <a:t>nos cerca</a:t>
            </a:r>
            <a:r>
              <a:rPr lang="pt-BR" sz="2200" dirty="0" smtClean="0">
                <a:solidFill>
                  <a:schemeClr val="bg1"/>
                </a:solidFill>
              </a:rPr>
              <a:t>. </a:t>
            </a:r>
            <a:endParaRPr lang="pt-BR" sz="2200" dirty="0" smtClean="0">
              <a:solidFill>
                <a:schemeClr val="bg1"/>
              </a:solidFill>
            </a:endParaRPr>
          </a:p>
          <a:p>
            <a:r>
              <a:rPr lang="pt-BR" sz="2200" dirty="0" smtClean="0">
                <a:solidFill>
                  <a:schemeClr val="bg1"/>
                </a:solidFill>
              </a:rPr>
              <a:t>Como </a:t>
            </a:r>
            <a:r>
              <a:rPr lang="pt-BR" sz="2200" dirty="0" smtClean="0">
                <a:solidFill>
                  <a:schemeClr val="bg1"/>
                </a:solidFill>
              </a:rPr>
              <a:t>sobreviver em meio a tudo isso? O livro </a:t>
            </a:r>
            <a:r>
              <a:rPr lang="pt-BR" sz="2200" dirty="0" smtClean="0">
                <a:solidFill>
                  <a:schemeClr val="bg1"/>
                </a:solidFill>
              </a:rPr>
              <a:t>de </a:t>
            </a:r>
            <a:r>
              <a:rPr lang="pt-BR" sz="2200" dirty="0" err="1" smtClean="0">
                <a:solidFill>
                  <a:schemeClr val="bg1"/>
                </a:solidFill>
              </a:rPr>
              <a:t>Habacuque</a:t>
            </a:r>
            <a:r>
              <a:rPr lang="pt-BR" sz="2200" dirty="0" smtClean="0">
                <a:solidFill>
                  <a:schemeClr val="bg1"/>
                </a:solidFill>
              </a:rPr>
              <a:t> </a:t>
            </a:r>
            <a:r>
              <a:rPr lang="pt-BR" sz="2200" dirty="0" smtClean="0">
                <a:solidFill>
                  <a:schemeClr val="bg1"/>
                </a:solidFill>
              </a:rPr>
              <a:t>nos ensina que somente pela fé </a:t>
            </a:r>
            <a:r>
              <a:rPr lang="pt-BR" sz="2200" dirty="0" smtClean="0">
                <a:solidFill>
                  <a:schemeClr val="bg1"/>
                </a:solidFill>
              </a:rPr>
              <a:t>conseguiremos vencer </a:t>
            </a:r>
            <a:r>
              <a:rPr lang="pt-BR" sz="2200" dirty="0" smtClean="0">
                <a:solidFill>
                  <a:schemeClr val="bg1"/>
                </a:solidFill>
              </a:rPr>
              <a:t>todas estas adversidades.</a:t>
            </a:r>
          </a:p>
          <a:p>
            <a:r>
              <a:rPr lang="pt-BR" sz="2200" dirty="0" smtClean="0">
                <a:solidFill>
                  <a:schemeClr val="bg1"/>
                </a:solidFill>
              </a:rPr>
              <a:t>Essa fé, que </a:t>
            </a:r>
            <a:r>
              <a:rPr lang="pt-BR" sz="2200" dirty="0" smtClean="0">
                <a:solidFill>
                  <a:schemeClr val="bg1"/>
                </a:solidFill>
              </a:rPr>
              <a:t>é fiel</a:t>
            </a:r>
            <a:r>
              <a:rPr lang="pt-BR" sz="2200" dirty="0" smtClean="0">
                <a:solidFill>
                  <a:schemeClr val="bg1"/>
                </a:solidFill>
              </a:rPr>
              <a:t>, nos dá força para permanecermos firmes até o fim.</a:t>
            </a:r>
          </a:p>
          <a:p>
            <a:r>
              <a:rPr lang="pt-BR" sz="2200" smtClean="0">
                <a:solidFill>
                  <a:schemeClr val="bg1"/>
                </a:solidFill>
              </a:rPr>
              <a:t>Esta </a:t>
            </a:r>
            <a:r>
              <a:rPr lang="pt-BR" sz="2200" dirty="0" smtClean="0">
                <a:solidFill>
                  <a:schemeClr val="bg1"/>
                </a:solidFill>
              </a:rPr>
              <a:t>fé nos faz entender e aceitar que o Senhor está </a:t>
            </a:r>
            <a:r>
              <a:rPr lang="pt-BR" sz="2200" dirty="0" smtClean="0">
                <a:solidFill>
                  <a:schemeClr val="bg1"/>
                </a:solidFill>
              </a:rPr>
              <a:t>no controle </a:t>
            </a:r>
            <a:r>
              <a:rPr lang="pt-BR" sz="2200" dirty="0" smtClean="0">
                <a:solidFill>
                  <a:schemeClr val="bg1"/>
                </a:solidFill>
              </a:rPr>
              <a:t>de todas as coisas. </a:t>
            </a:r>
            <a:endParaRPr lang="pt-BR" sz="2200" dirty="0" smtClean="0">
              <a:solidFill>
                <a:schemeClr val="bg1"/>
              </a:solidFill>
            </a:endParaRPr>
          </a:p>
          <a:p>
            <a:r>
              <a:rPr lang="pt-BR" sz="2200" dirty="0" smtClean="0">
                <a:solidFill>
                  <a:schemeClr val="bg1"/>
                </a:solidFill>
              </a:rPr>
              <a:t>Deus </a:t>
            </a:r>
            <a:r>
              <a:rPr lang="pt-BR" sz="2200" dirty="0" smtClean="0">
                <a:solidFill>
                  <a:schemeClr val="bg1"/>
                </a:solidFill>
              </a:rPr>
              <a:t>é moral e não </a:t>
            </a:r>
            <a:r>
              <a:rPr lang="pt-BR" sz="2200" dirty="0" smtClean="0">
                <a:solidFill>
                  <a:schemeClr val="bg1"/>
                </a:solidFill>
              </a:rPr>
              <a:t>está indiferente </a:t>
            </a:r>
            <a:r>
              <a:rPr lang="pt-BR" sz="2200" dirty="0" smtClean="0">
                <a:solidFill>
                  <a:schemeClr val="bg1"/>
                </a:solidFill>
              </a:rPr>
              <a:t>às ações dos ímpios, Ele agirá no </a:t>
            </a:r>
            <a:r>
              <a:rPr lang="pt-BR" sz="2200" dirty="0" smtClean="0">
                <a:solidFill>
                  <a:schemeClr val="bg1"/>
                </a:solidFill>
              </a:rPr>
              <a:t>momento certo </a:t>
            </a:r>
            <a:r>
              <a:rPr lang="pt-BR" sz="2200" dirty="0" smtClean="0">
                <a:solidFill>
                  <a:schemeClr val="bg1"/>
                </a:solidFill>
              </a:rPr>
              <a:t>e fará justiça.</a:t>
            </a:r>
          </a:p>
          <a:p>
            <a:r>
              <a:rPr lang="pt-BR" sz="2200" dirty="0" smtClean="0">
                <a:solidFill>
                  <a:schemeClr val="bg1"/>
                </a:solidFill>
              </a:rPr>
              <a:t>Não devemos ficar frustrados por certas vezes </a:t>
            </a:r>
            <a:r>
              <a:rPr lang="pt-BR" sz="2200" dirty="0" smtClean="0">
                <a:solidFill>
                  <a:schemeClr val="bg1"/>
                </a:solidFill>
              </a:rPr>
              <a:t>não compreendermos </a:t>
            </a:r>
            <a:r>
              <a:rPr lang="pt-BR" sz="2200" dirty="0" smtClean="0">
                <a:solidFill>
                  <a:schemeClr val="bg1"/>
                </a:solidFill>
              </a:rPr>
              <a:t>os caminhos do Senhor, pois </a:t>
            </a:r>
            <a:r>
              <a:rPr lang="pt-BR" sz="2200" dirty="0" smtClean="0">
                <a:solidFill>
                  <a:schemeClr val="bg1"/>
                </a:solidFill>
              </a:rPr>
              <a:t>somos seres </a:t>
            </a:r>
            <a:r>
              <a:rPr lang="pt-BR" sz="2200" dirty="0" smtClean="0">
                <a:solidFill>
                  <a:schemeClr val="bg1"/>
                </a:solidFill>
              </a:rPr>
              <a:t>finitos em conhecimento tentando entender </a:t>
            </a:r>
            <a:r>
              <a:rPr lang="pt-BR" sz="2200" dirty="0" smtClean="0">
                <a:solidFill>
                  <a:schemeClr val="bg1"/>
                </a:solidFill>
              </a:rPr>
              <a:t>um Deus </a:t>
            </a:r>
            <a:r>
              <a:rPr lang="pt-BR" sz="2200" dirty="0" smtClean="0">
                <a:solidFill>
                  <a:schemeClr val="bg1"/>
                </a:solidFill>
              </a:rPr>
              <a:t>que é infinito em sabedoria</a:t>
            </a:r>
            <a:r>
              <a:rPr lang="pt-BR" sz="2200" dirty="0" smtClean="0">
                <a:solidFill>
                  <a:schemeClr val="bg1"/>
                </a:solidFill>
              </a:rPr>
              <a:t>.</a:t>
            </a:r>
            <a:endParaRPr lang="pt-BR" sz="22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12968" cy="5069160"/>
          </a:xfrm>
        </p:spPr>
        <p:txBody>
          <a:bodyPr numCol="1">
            <a:noAutofit/>
          </a:bodyPr>
          <a:lstStyle/>
          <a:p>
            <a:r>
              <a:rPr lang="pt-BR" sz="2200" dirty="0" smtClean="0">
                <a:solidFill>
                  <a:schemeClr val="bg1"/>
                </a:solidFill>
              </a:rPr>
              <a:t>Por </a:t>
            </a:r>
            <a:r>
              <a:rPr lang="pt-BR" sz="2200" dirty="0" smtClean="0">
                <a:solidFill>
                  <a:schemeClr val="bg1"/>
                </a:solidFill>
              </a:rPr>
              <a:t>fim nos </a:t>
            </a:r>
            <a:r>
              <a:rPr lang="pt-BR" sz="2200" dirty="0" smtClean="0">
                <a:solidFill>
                  <a:schemeClr val="bg1"/>
                </a:solidFill>
              </a:rPr>
              <a:t>resta confiarmos </a:t>
            </a:r>
            <a:r>
              <a:rPr lang="pt-BR" sz="2200" dirty="0" smtClean="0">
                <a:solidFill>
                  <a:schemeClr val="bg1"/>
                </a:solidFill>
              </a:rPr>
              <a:t>em Deus, não somente quando as </a:t>
            </a:r>
            <a:r>
              <a:rPr lang="pt-BR" sz="2200" dirty="0" smtClean="0">
                <a:solidFill>
                  <a:schemeClr val="bg1"/>
                </a:solidFill>
              </a:rPr>
              <a:t>coisas correm </a:t>
            </a:r>
            <a:r>
              <a:rPr lang="pt-BR" sz="2200" dirty="0" smtClean="0">
                <a:solidFill>
                  <a:schemeClr val="bg1"/>
                </a:solidFill>
              </a:rPr>
              <a:t>ao nosso favor, mas também quando elas </a:t>
            </a:r>
            <a:r>
              <a:rPr lang="pt-BR" sz="2200" dirty="0" smtClean="0">
                <a:solidFill>
                  <a:schemeClr val="bg1"/>
                </a:solidFill>
              </a:rPr>
              <a:t>correm contra </a:t>
            </a:r>
            <a:r>
              <a:rPr lang="pt-BR" sz="2200" dirty="0" smtClean="0">
                <a:solidFill>
                  <a:schemeClr val="bg1"/>
                </a:solidFill>
              </a:rPr>
              <a:t>nós. </a:t>
            </a:r>
            <a:endParaRPr lang="pt-BR" sz="2200" dirty="0" smtClean="0">
              <a:solidFill>
                <a:schemeClr val="bg1"/>
              </a:solidFill>
            </a:endParaRPr>
          </a:p>
          <a:p>
            <a:r>
              <a:rPr lang="pt-BR" sz="2200" dirty="0" smtClean="0">
                <a:solidFill>
                  <a:schemeClr val="bg1"/>
                </a:solidFill>
              </a:rPr>
              <a:t>Deus </a:t>
            </a:r>
            <a:r>
              <a:rPr lang="pt-BR" sz="2200" dirty="0" smtClean="0">
                <a:solidFill>
                  <a:schemeClr val="bg1"/>
                </a:solidFill>
              </a:rPr>
              <a:t>não nos prometeu que nos livraria </a:t>
            </a:r>
            <a:r>
              <a:rPr lang="pt-BR" sz="2200" dirty="0" smtClean="0">
                <a:solidFill>
                  <a:schemeClr val="bg1"/>
                </a:solidFill>
              </a:rPr>
              <a:t>dos momentos </a:t>
            </a:r>
            <a:r>
              <a:rPr lang="pt-BR" sz="2200" dirty="0" smtClean="0">
                <a:solidFill>
                  <a:schemeClr val="bg1"/>
                </a:solidFill>
              </a:rPr>
              <a:t>difíceis, entretanto, prometeu estar </a:t>
            </a:r>
            <a:r>
              <a:rPr lang="pt-BR" sz="2200" dirty="0" smtClean="0">
                <a:solidFill>
                  <a:schemeClr val="bg1"/>
                </a:solidFill>
              </a:rPr>
              <a:t>conosco nestes </a:t>
            </a:r>
            <a:r>
              <a:rPr lang="pt-BR" sz="2200" dirty="0" smtClean="0">
                <a:solidFill>
                  <a:schemeClr val="bg1"/>
                </a:solidFill>
              </a:rPr>
              <a:t>momentos. (</a:t>
            </a:r>
            <a:r>
              <a:rPr lang="pt-BR" sz="2200" dirty="0" err="1" smtClean="0">
                <a:solidFill>
                  <a:schemeClr val="bg1"/>
                </a:solidFill>
              </a:rPr>
              <a:t>Sl</a:t>
            </a:r>
            <a:r>
              <a:rPr lang="pt-BR" sz="2200" dirty="0" smtClean="0">
                <a:solidFill>
                  <a:schemeClr val="bg1"/>
                </a:solidFill>
              </a:rPr>
              <a:t> 23:4).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Tu és tão puro de olhos, que não podes </a:t>
            </a:r>
            <a:r>
              <a:rPr lang="pt-BR" dirty="0" smtClean="0">
                <a:solidFill>
                  <a:srgbClr val="92D050"/>
                </a:solidFill>
              </a:rPr>
              <a:t>ver o </a:t>
            </a:r>
            <a:r>
              <a:rPr lang="pt-BR" dirty="0" smtClean="0">
                <a:solidFill>
                  <a:srgbClr val="92D050"/>
                </a:solidFill>
              </a:rPr>
              <a:t>mal e a vexação não podes contemplar, por que</a:t>
            </a:r>
            <a:r>
              <a:rPr lang="pt-BR" dirty="0" smtClean="0">
                <a:solidFill>
                  <a:srgbClr val="92D050"/>
                </a:solidFill>
              </a:rPr>
              <a:t>, pois</a:t>
            </a:r>
            <a:r>
              <a:rPr lang="pt-BR" dirty="0" smtClean="0">
                <a:solidFill>
                  <a:srgbClr val="92D050"/>
                </a:solidFill>
              </a:rPr>
              <a:t>, olhas para os que procedem aleivosamente </a:t>
            </a:r>
            <a:r>
              <a:rPr lang="pt-BR" dirty="0" smtClean="0">
                <a:solidFill>
                  <a:srgbClr val="92D050"/>
                </a:solidFill>
              </a:rPr>
              <a:t>e te </a:t>
            </a:r>
            <a:r>
              <a:rPr lang="pt-BR" dirty="0" smtClean="0">
                <a:solidFill>
                  <a:srgbClr val="92D050"/>
                </a:solidFill>
              </a:rPr>
              <a:t>calas quando o ímpio devora aquele que é </a:t>
            </a:r>
            <a:r>
              <a:rPr lang="pt-BR" dirty="0" smtClean="0">
                <a:solidFill>
                  <a:srgbClr val="92D050"/>
                </a:solidFill>
              </a:rPr>
              <a:t>mais justo </a:t>
            </a:r>
            <a:r>
              <a:rPr lang="pt-BR" dirty="0" smtClean="0">
                <a:solidFill>
                  <a:srgbClr val="92D050"/>
                </a:solidFill>
              </a:rPr>
              <a:t>do que ele?</a:t>
            </a:r>
            <a:r>
              <a:rPr lang="pt-BR" dirty="0" smtClean="0">
                <a:solidFill>
                  <a:schemeClr val="bg1"/>
                </a:solidFill>
              </a:rPr>
              <a:t>” (</a:t>
            </a:r>
            <a:r>
              <a:rPr lang="pt-BR" dirty="0" err="1" smtClean="0">
                <a:solidFill>
                  <a:schemeClr val="bg1"/>
                </a:solidFill>
              </a:rPr>
              <a:t>Habacuque</a:t>
            </a:r>
            <a:r>
              <a:rPr lang="pt-BR" dirty="0" smtClean="0">
                <a:solidFill>
                  <a:schemeClr val="bg1"/>
                </a:solidFill>
              </a:rPr>
              <a:t> 1:13</a:t>
            </a:r>
            <a:r>
              <a:rPr lang="pt-BR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500" dirty="0" smtClean="0">
                <a:solidFill>
                  <a:schemeClr val="bg1"/>
                </a:solidFill>
              </a:rPr>
              <a:t>Vivemos em um mundo cercado pela injustiça</a:t>
            </a:r>
            <a:r>
              <a:rPr lang="pt-BR" sz="2500" dirty="0" smtClean="0">
                <a:solidFill>
                  <a:schemeClr val="bg1"/>
                </a:solidFill>
              </a:rPr>
              <a:t>, corrupção </a:t>
            </a:r>
            <a:r>
              <a:rPr lang="pt-BR" sz="2500" dirty="0" smtClean="0">
                <a:solidFill>
                  <a:schemeClr val="bg1"/>
                </a:solidFill>
              </a:rPr>
              <a:t>e desigualdade social.</a:t>
            </a:r>
          </a:p>
          <a:p>
            <a:r>
              <a:rPr lang="pt-BR" sz="2500" dirty="0" err="1" smtClean="0">
                <a:solidFill>
                  <a:schemeClr val="bg1"/>
                </a:solidFill>
              </a:rPr>
              <a:t>Habacuque</a:t>
            </a:r>
            <a:r>
              <a:rPr lang="pt-BR" sz="2500" dirty="0" smtClean="0">
                <a:solidFill>
                  <a:schemeClr val="bg1"/>
                </a:solidFill>
              </a:rPr>
              <a:t> é único </a:t>
            </a:r>
            <a:r>
              <a:rPr lang="pt-BR" sz="2500" dirty="0" smtClean="0">
                <a:solidFill>
                  <a:schemeClr val="bg1"/>
                </a:solidFill>
              </a:rPr>
              <a:t>entre os profetas, em que </a:t>
            </a:r>
            <a:r>
              <a:rPr lang="pt-BR" sz="2500" dirty="0" smtClean="0">
                <a:solidFill>
                  <a:schemeClr val="bg1"/>
                </a:solidFill>
              </a:rPr>
              <a:t>abertamente questiona </a:t>
            </a:r>
            <a:r>
              <a:rPr lang="pt-BR" sz="2500" dirty="0" smtClean="0">
                <a:solidFill>
                  <a:schemeClr val="bg1"/>
                </a:solidFill>
              </a:rPr>
              <a:t>a Deus (1:3, 13). </a:t>
            </a:r>
            <a:endParaRPr lang="pt-BR" sz="2500" dirty="0" smtClean="0">
              <a:solidFill>
                <a:schemeClr val="bg1"/>
              </a:solidFill>
            </a:endParaRPr>
          </a:p>
          <a:p>
            <a:r>
              <a:rPr lang="pt-BR" sz="2500" dirty="0" smtClean="0">
                <a:solidFill>
                  <a:schemeClr val="bg1"/>
                </a:solidFill>
              </a:rPr>
              <a:t>O </a:t>
            </a:r>
            <a:r>
              <a:rPr lang="pt-BR" sz="2500" dirty="0" smtClean="0">
                <a:solidFill>
                  <a:schemeClr val="bg1"/>
                </a:solidFill>
              </a:rPr>
              <a:t>livro está cheio das </a:t>
            </a:r>
            <a:r>
              <a:rPr lang="pt-BR" sz="2500" dirty="0" smtClean="0">
                <a:solidFill>
                  <a:schemeClr val="bg1"/>
                </a:solidFill>
              </a:rPr>
              <a:t>perguntas perplexas </a:t>
            </a:r>
            <a:r>
              <a:rPr lang="pt-BR" sz="2500" dirty="0" smtClean="0">
                <a:solidFill>
                  <a:schemeClr val="bg1"/>
                </a:solidFill>
              </a:rPr>
              <a:t>do profeta e das sábias respostas divinas.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Nem sempre Deus pode nos explicar tudo de </a:t>
            </a:r>
            <a:r>
              <a:rPr lang="pt-BR" sz="2500" dirty="0" smtClean="0">
                <a:solidFill>
                  <a:schemeClr val="bg1"/>
                </a:solidFill>
              </a:rPr>
              <a:t>forma satisfatória </a:t>
            </a:r>
            <a:r>
              <a:rPr lang="pt-BR" sz="2500" dirty="0" smtClean="0">
                <a:solidFill>
                  <a:schemeClr val="bg1"/>
                </a:solidFill>
              </a:rPr>
              <a:t>pelo fato de que nós não somos capazes </a:t>
            </a:r>
            <a:r>
              <a:rPr lang="pt-BR" sz="2500" dirty="0" smtClean="0">
                <a:solidFill>
                  <a:schemeClr val="bg1"/>
                </a:solidFill>
              </a:rPr>
              <a:t>de compreender </a:t>
            </a:r>
            <a:r>
              <a:rPr lang="pt-BR" sz="2500" dirty="0" smtClean="0">
                <a:solidFill>
                  <a:schemeClr val="bg1"/>
                </a:solidFill>
              </a:rPr>
              <a:t>tudo o que ele diz.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O livro de </a:t>
            </a:r>
            <a:r>
              <a:rPr lang="pt-BR" sz="2500" dirty="0" err="1" smtClean="0">
                <a:solidFill>
                  <a:schemeClr val="bg1"/>
                </a:solidFill>
              </a:rPr>
              <a:t>Habacuque</a:t>
            </a:r>
            <a:r>
              <a:rPr lang="pt-BR" sz="2500" dirty="0" smtClean="0">
                <a:solidFill>
                  <a:schemeClr val="bg1"/>
                </a:solidFill>
              </a:rPr>
              <a:t> nos ensina que os </a:t>
            </a:r>
            <a:r>
              <a:rPr lang="pt-BR" sz="2500" dirty="0" smtClean="0">
                <a:solidFill>
                  <a:schemeClr val="bg1"/>
                </a:solidFill>
              </a:rPr>
              <a:t>caminhos do </a:t>
            </a:r>
            <a:r>
              <a:rPr lang="pt-BR" sz="2500" dirty="0" smtClean="0">
                <a:solidFill>
                  <a:schemeClr val="bg1"/>
                </a:solidFill>
              </a:rPr>
              <a:t>Senhor são justos e virtuosos e que ele tem </a:t>
            </a:r>
            <a:r>
              <a:rPr lang="pt-BR" sz="2500" dirty="0" smtClean="0">
                <a:solidFill>
                  <a:schemeClr val="bg1"/>
                </a:solidFill>
              </a:rPr>
              <a:t>poder para </a:t>
            </a:r>
            <a:r>
              <a:rPr lang="pt-BR" sz="2500" dirty="0" smtClean="0">
                <a:solidFill>
                  <a:schemeClr val="bg1"/>
                </a:solidFill>
              </a:rPr>
              <a:t>julgar todos os povos, inclusive o seu.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Contexto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histórico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250" dirty="0" smtClean="0">
                <a:solidFill>
                  <a:schemeClr val="bg1"/>
                </a:solidFill>
              </a:rPr>
              <a:t>O profeta </a:t>
            </a:r>
            <a:r>
              <a:rPr lang="pt-BR" sz="2250" dirty="0" err="1" smtClean="0">
                <a:solidFill>
                  <a:schemeClr val="bg1"/>
                </a:solidFill>
              </a:rPr>
              <a:t>Habacuque</a:t>
            </a:r>
            <a:r>
              <a:rPr lang="pt-BR" sz="2250" dirty="0" smtClean="0">
                <a:solidFill>
                  <a:schemeClr val="bg1"/>
                </a:solidFill>
              </a:rPr>
              <a:t> </a:t>
            </a:r>
            <a:r>
              <a:rPr lang="pt-BR" sz="2250" dirty="0" smtClean="0">
                <a:solidFill>
                  <a:schemeClr val="bg1"/>
                </a:solidFill>
              </a:rPr>
              <a:t>não é mencionado em nenhum outro lugar da Bíblia.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O nome do profeta significa </a:t>
            </a:r>
            <a:r>
              <a:rPr lang="pt-BR" sz="2250" dirty="0" smtClean="0">
                <a:solidFill>
                  <a:schemeClr val="bg1"/>
                </a:solidFill>
              </a:rPr>
              <a:t>“abraçar”</a:t>
            </a:r>
            <a:endParaRPr lang="pt-BR" sz="2250" dirty="0" smtClean="0">
              <a:solidFill>
                <a:schemeClr val="bg1"/>
              </a:solidFill>
            </a:endParaRPr>
          </a:p>
          <a:p>
            <a:r>
              <a:rPr lang="pt-BR" sz="2250" dirty="0" smtClean="0">
                <a:solidFill>
                  <a:schemeClr val="bg1"/>
                </a:solidFill>
              </a:rPr>
              <a:t>Não sabemos sua origem</a:t>
            </a:r>
            <a:endParaRPr lang="pt-BR" sz="2250" dirty="0" smtClean="0">
              <a:solidFill>
                <a:schemeClr val="bg1"/>
              </a:solidFill>
            </a:endParaRPr>
          </a:p>
          <a:p>
            <a:r>
              <a:rPr lang="pt-BR" sz="2250" dirty="0" smtClean="0">
                <a:solidFill>
                  <a:schemeClr val="bg1"/>
                </a:solidFill>
              </a:rPr>
              <a:t>Ele era possivelmente </a:t>
            </a:r>
            <a:r>
              <a:rPr lang="pt-BR" sz="2250" dirty="0" smtClean="0">
                <a:solidFill>
                  <a:schemeClr val="bg1"/>
                </a:solidFill>
              </a:rPr>
              <a:t>membro de alguma Casa ou Escola </a:t>
            </a:r>
            <a:r>
              <a:rPr lang="pt-BR" sz="2250" dirty="0" smtClean="0">
                <a:solidFill>
                  <a:schemeClr val="bg1"/>
                </a:solidFill>
              </a:rPr>
              <a:t>de Profetas.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Acredita-se </a:t>
            </a:r>
            <a:r>
              <a:rPr lang="pt-BR" sz="2250" dirty="0" smtClean="0">
                <a:solidFill>
                  <a:schemeClr val="bg1"/>
                </a:solidFill>
              </a:rPr>
              <a:t>que ele também era um </a:t>
            </a:r>
            <a:r>
              <a:rPr lang="pt-BR" sz="2250" dirty="0" smtClean="0">
                <a:solidFill>
                  <a:schemeClr val="bg1"/>
                </a:solidFill>
              </a:rPr>
              <a:t>levita.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O </a:t>
            </a:r>
            <a:r>
              <a:rPr lang="pt-BR" sz="2250" dirty="0" smtClean="0">
                <a:solidFill>
                  <a:schemeClr val="bg1"/>
                </a:solidFill>
              </a:rPr>
              <a:t>livro </a:t>
            </a:r>
            <a:r>
              <a:rPr lang="pt-BR" sz="2250" dirty="0" smtClean="0">
                <a:solidFill>
                  <a:schemeClr val="bg1"/>
                </a:solidFill>
              </a:rPr>
              <a:t>foi escrito </a:t>
            </a:r>
            <a:r>
              <a:rPr lang="pt-BR" sz="2250" dirty="0" smtClean="0">
                <a:solidFill>
                  <a:schemeClr val="bg1"/>
                </a:solidFill>
              </a:rPr>
              <a:t>entre 605 e 597 A.C., ao fim do reinado de </a:t>
            </a:r>
            <a:r>
              <a:rPr lang="pt-BR" sz="2250" dirty="0" smtClean="0">
                <a:solidFill>
                  <a:schemeClr val="bg1"/>
                </a:solidFill>
              </a:rPr>
              <a:t>Josias e </a:t>
            </a:r>
            <a:r>
              <a:rPr lang="pt-BR" sz="2250" dirty="0" smtClean="0">
                <a:solidFill>
                  <a:schemeClr val="bg1"/>
                </a:solidFill>
              </a:rPr>
              <a:t>o início do reinado perverso de seu filho </a:t>
            </a:r>
            <a:r>
              <a:rPr lang="pt-BR" sz="2250" dirty="0" err="1" smtClean="0">
                <a:solidFill>
                  <a:schemeClr val="bg1"/>
                </a:solidFill>
              </a:rPr>
              <a:t>Jeoaquim</a:t>
            </a:r>
            <a:r>
              <a:rPr lang="pt-BR" sz="225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O profeta tinha </a:t>
            </a:r>
            <a:r>
              <a:rPr lang="pt-BR" sz="2250" dirty="0" smtClean="0">
                <a:solidFill>
                  <a:schemeClr val="bg1"/>
                </a:solidFill>
              </a:rPr>
              <a:t>presenciado a </a:t>
            </a:r>
            <a:r>
              <a:rPr lang="pt-BR" sz="2250" dirty="0" smtClean="0">
                <a:solidFill>
                  <a:schemeClr val="bg1"/>
                </a:solidFill>
              </a:rPr>
              <a:t>reforma espiritual que o rei Josias havia feito no </a:t>
            </a:r>
            <a:r>
              <a:rPr lang="pt-BR" sz="2250" dirty="0" smtClean="0">
                <a:solidFill>
                  <a:schemeClr val="bg1"/>
                </a:solidFill>
              </a:rPr>
              <a:t>reino de </a:t>
            </a:r>
            <a:r>
              <a:rPr lang="pt-BR" sz="2250" dirty="0" smtClean="0">
                <a:solidFill>
                  <a:schemeClr val="bg1"/>
                </a:solidFill>
              </a:rPr>
              <a:t>Judá (2Rs 22-23</a:t>
            </a:r>
            <a:r>
              <a:rPr lang="pt-BR" sz="2250" dirty="0" smtClean="0">
                <a:solidFill>
                  <a:schemeClr val="bg1"/>
                </a:solidFill>
              </a:rPr>
              <a:t>).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Porém, as reformas haviam tido um </a:t>
            </a:r>
            <a:r>
              <a:rPr lang="pt-BR" sz="2250" dirty="0" smtClean="0">
                <a:solidFill>
                  <a:schemeClr val="bg1"/>
                </a:solidFill>
              </a:rPr>
              <a:t>resultado superficial</a:t>
            </a:r>
            <a:r>
              <a:rPr lang="pt-BR" sz="2250" dirty="0" smtClean="0">
                <a:solidFill>
                  <a:schemeClr val="bg1"/>
                </a:solidFill>
              </a:rPr>
              <a:t>, sem atingir em cheio o coração do povo, </a:t>
            </a:r>
            <a:r>
              <a:rPr lang="pt-BR" sz="2250" dirty="0" smtClean="0">
                <a:solidFill>
                  <a:schemeClr val="bg1"/>
                </a:solidFill>
              </a:rPr>
              <a:t>que mal </a:t>
            </a:r>
            <a:r>
              <a:rPr lang="pt-BR" sz="2250" dirty="0" smtClean="0">
                <a:solidFill>
                  <a:schemeClr val="bg1"/>
                </a:solidFill>
              </a:rPr>
              <a:t>enterrara o seu bom rei, já se </a:t>
            </a:r>
            <a:r>
              <a:rPr lang="pt-BR" sz="2250" dirty="0" smtClean="0">
                <a:solidFill>
                  <a:schemeClr val="bg1"/>
                </a:solidFill>
              </a:rPr>
              <a:t> entregava </a:t>
            </a:r>
            <a:r>
              <a:rPr lang="pt-BR" sz="2250" dirty="0" smtClean="0">
                <a:solidFill>
                  <a:schemeClr val="bg1"/>
                </a:solidFill>
              </a:rPr>
              <a:t>de </a:t>
            </a:r>
            <a:r>
              <a:rPr lang="pt-BR" sz="2250" dirty="0" smtClean="0">
                <a:solidFill>
                  <a:schemeClr val="bg1"/>
                </a:solidFill>
              </a:rPr>
              <a:t>novo ao </a:t>
            </a:r>
            <a:r>
              <a:rPr lang="pt-BR" sz="2250" dirty="0" smtClean="0">
                <a:solidFill>
                  <a:schemeClr val="bg1"/>
                </a:solidFill>
              </a:rPr>
              <a:t>paganismo</a:t>
            </a:r>
            <a:r>
              <a:rPr lang="pt-BR" sz="2250" dirty="0" smtClean="0">
                <a:solidFill>
                  <a:schemeClr val="bg1"/>
                </a:solidFill>
              </a:rPr>
              <a:t>..</a:t>
            </a:r>
            <a:endParaRPr lang="pt-BR" sz="225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Contexto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histórico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Foi um período de deterioração espiritual no qual o povo </a:t>
            </a:r>
            <a:r>
              <a:rPr lang="pt-BR" dirty="0" smtClean="0">
                <a:solidFill>
                  <a:schemeClr val="bg1"/>
                </a:solidFill>
              </a:rPr>
              <a:t>da aliança </a:t>
            </a:r>
            <a:r>
              <a:rPr lang="pt-BR" dirty="0" smtClean="0">
                <a:solidFill>
                  <a:schemeClr val="bg1"/>
                </a:solidFill>
              </a:rPr>
              <a:t>perdeu progressivamente o seu caráter único.</a:t>
            </a:r>
          </a:p>
          <a:p>
            <a:r>
              <a:rPr lang="pt-BR" dirty="0" err="1" smtClean="0">
                <a:solidFill>
                  <a:schemeClr val="bg1"/>
                </a:solidFill>
              </a:rPr>
              <a:t>Habacuque</a:t>
            </a:r>
            <a:r>
              <a:rPr lang="pt-BR" dirty="0" smtClean="0">
                <a:solidFill>
                  <a:schemeClr val="bg1"/>
                </a:solidFill>
              </a:rPr>
              <a:t> foi contemporâneo do profeta Jeremias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Num </a:t>
            </a:r>
            <a:r>
              <a:rPr lang="pt-BR" dirty="0" smtClean="0">
                <a:solidFill>
                  <a:schemeClr val="bg1"/>
                </a:solidFill>
              </a:rPr>
              <a:t>cenário de </a:t>
            </a:r>
            <a:r>
              <a:rPr lang="pt-BR" dirty="0" smtClean="0">
                <a:solidFill>
                  <a:schemeClr val="bg1"/>
                </a:solidFill>
              </a:rPr>
              <a:t>guerra internacional </a:t>
            </a:r>
            <a:r>
              <a:rPr lang="pt-BR" dirty="0" smtClean="0">
                <a:solidFill>
                  <a:schemeClr val="bg1"/>
                </a:solidFill>
              </a:rPr>
              <a:t>na luta pelo poder entre a Assíria, o </a:t>
            </a:r>
            <a:r>
              <a:rPr lang="pt-BR" dirty="0" smtClean="0">
                <a:solidFill>
                  <a:schemeClr val="bg1"/>
                </a:solidFill>
              </a:rPr>
              <a:t>Egito e </a:t>
            </a:r>
            <a:r>
              <a:rPr lang="pt-BR" dirty="0" smtClean="0">
                <a:solidFill>
                  <a:schemeClr val="bg1"/>
                </a:solidFill>
              </a:rPr>
              <a:t>a Babilônia, o Senhor levantaria uma destas </a:t>
            </a:r>
            <a:r>
              <a:rPr lang="pt-BR" dirty="0" smtClean="0">
                <a:solidFill>
                  <a:schemeClr val="bg1"/>
                </a:solidFill>
              </a:rPr>
              <a:t>nações para </a:t>
            </a:r>
            <a:r>
              <a:rPr lang="pt-BR" dirty="0" smtClean="0">
                <a:solidFill>
                  <a:schemeClr val="bg1"/>
                </a:solidFill>
              </a:rPr>
              <a:t>castigar o povo rebelde de Judá.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Tudo </a:t>
            </a:r>
            <a:r>
              <a:rPr lang="pt-BR" dirty="0" smtClean="0">
                <a:solidFill>
                  <a:schemeClr val="bg1"/>
                </a:solidFill>
              </a:rPr>
              <a:t>estava sob </a:t>
            </a:r>
            <a:r>
              <a:rPr lang="pt-BR" dirty="0" smtClean="0">
                <a:solidFill>
                  <a:schemeClr val="bg1"/>
                </a:solidFill>
              </a:rPr>
              <a:t>o controle </a:t>
            </a:r>
            <a:r>
              <a:rPr lang="pt-BR" dirty="0" smtClean="0">
                <a:solidFill>
                  <a:schemeClr val="bg1"/>
                </a:solidFill>
              </a:rPr>
              <a:t>de Deus.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Era a mão do Senhor punindo </a:t>
            </a:r>
            <a:r>
              <a:rPr lang="pt-BR" dirty="0" smtClean="0">
                <a:solidFill>
                  <a:schemeClr val="bg1"/>
                </a:solidFill>
              </a:rPr>
              <a:t>os povos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Não </a:t>
            </a:r>
            <a:r>
              <a:rPr lang="pt-BR" dirty="0" smtClean="0">
                <a:solidFill>
                  <a:schemeClr val="bg1"/>
                </a:solidFill>
              </a:rPr>
              <a:t>demoraria muito para Judá também ser conquistada.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caldeus seriam o instrumento de </a:t>
            </a:r>
            <a:r>
              <a:rPr lang="pt-BR" dirty="0" smtClean="0">
                <a:solidFill>
                  <a:schemeClr val="bg1"/>
                </a:solidFill>
              </a:rPr>
              <a:t>correção que </a:t>
            </a:r>
            <a:r>
              <a:rPr lang="pt-BR" dirty="0" smtClean="0">
                <a:solidFill>
                  <a:schemeClr val="bg1"/>
                </a:solidFill>
              </a:rPr>
              <a:t>Deus usaria para corrigir os seus filhos.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situação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religiosa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nos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dias</a:t>
            </a:r>
            <a:r>
              <a:rPr lang="en-US" sz="4000" dirty="0" smtClean="0">
                <a:solidFill>
                  <a:schemeClr val="bg1"/>
                </a:solidFill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</a:rPr>
              <a:t>Habacuque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reforma de </a:t>
            </a:r>
            <a:r>
              <a:rPr lang="pt-BR" dirty="0" smtClean="0">
                <a:solidFill>
                  <a:schemeClr val="bg1"/>
                </a:solidFill>
              </a:rPr>
              <a:t>Josias terminou abruptamente com sua morte </a:t>
            </a:r>
            <a:r>
              <a:rPr lang="pt-BR" dirty="0" smtClean="0">
                <a:solidFill>
                  <a:schemeClr val="bg1"/>
                </a:solidFill>
              </a:rPr>
              <a:t>em 509</a:t>
            </a:r>
            <a:r>
              <a:rPr lang="pt-BR" dirty="0" smtClean="0">
                <a:solidFill>
                  <a:schemeClr val="bg1"/>
                </a:solidFill>
              </a:rPr>
              <a:t>, e as sementes de corrupção plantadas por </a:t>
            </a:r>
            <a:r>
              <a:rPr lang="pt-BR" dirty="0" err="1" smtClean="0">
                <a:solidFill>
                  <a:schemeClr val="bg1"/>
                </a:solidFill>
              </a:rPr>
              <a:t>Manassés</a:t>
            </a:r>
            <a:r>
              <a:rPr lang="pt-BR" dirty="0" smtClean="0">
                <a:solidFill>
                  <a:schemeClr val="bg1"/>
                </a:solidFill>
              </a:rPr>
              <a:t> frutificaram </a:t>
            </a:r>
            <a:r>
              <a:rPr lang="pt-BR" dirty="0" smtClean="0">
                <a:solidFill>
                  <a:schemeClr val="bg1"/>
                </a:solidFill>
              </a:rPr>
              <a:t>com rapidez sob o reinado de </a:t>
            </a:r>
            <a:r>
              <a:rPr lang="pt-BR" dirty="0" err="1" smtClean="0">
                <a:solidFill>
                  <a:schemeClr val="bg1"/>
                </a:solidFill>
              </a:rPr>
              <a:t>Jeoaquim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Tão logo o rei Josias morreu, o povo voltou a se </a:t>
            </a:r>
            <a:r>
              <a:rPr lang="pt-BR" dirty="0" smtClean="0">
                <a:solidFill>
                  <a:schemeClr val="bg1"/>
                </a:solidFill>
              </a:rPr>
              <a:t>rebelar contra </a:t>
            </a:r>
            <a:r>
              <a:rPr lang="pt-BR" dirty="0" smtClean="0">
                <a:solidFill>
                  <a:schemeClr val="bg1"/>
                </a:solidFill>
              </a:rPr>
              <a:t>Deus e a tapar os ouvidos aos seus profetas.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cálice da ira de Deus foi se enchendo, e </a:t>
            </a:r>
            <a:r>
              <a:rPr lang="pt-BR" dirty="0" smtClean="0">
                <a:solidFill>
                  <a:schemeClr val="bg1"/>
                </a:solidFill>
              </a:rPr>
              <a:t>chegou o </a:t>
            </a:r>
            <a:r>
              <a:rPr lang="pt-BR" dirty="0" smtClean="0">
                <a:solidFill>
                  <a:schemeClr val="bg1"/>
                </a:solidFill>
              </a:rPr>
              <a:t>dia em que ele transbordou.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Nesse </a:t>
            </a:r>
            <a:r>
              <a:rPr lang="pt-BR" dirty="0" smtClean="0">
                <a:solidFill>
                  <a:schemeClr val="bg1"/>
                </a:solidFill>
              </a:rPr>
              <a:t>dia, o rei de </a:t>
            </a:r>
            <a:r>
              <a:rPr lang="pt-BR" dirty="0" smtClean="0">
                <a:solidFill>
                  <a:schemeClr val="bg1"/>
                </a:solidFill>
              </a:rPr>
              <a:t>Jerusalém viu </a:t>
            </a:r>
            <a:r>
              <a:rPr lang="pt-BR" dirty="0" smtClean="0">
                <a:solidFill>
                  <a:schemeClr val="bg1"/>
                </a:solidFill>
              </a:rPr>
              <a:t>seus filhos serem mortos; ele teve seus olhos vazados, e a cidade de Jerusalém foi entregue às </a:t>
            </a:r>
            <a:r>
              <a:rPr lang="pt-BR" dirty="0" smtClean="0">
                <a:solidFill>
                  <a:schemeClr val="bg1"/>
                </a:solidFill>
              </a:rPr>
              <a:t>mãos dos </a:t>
            </a:r>
            <a:r>
              <a:rPr lang="pt-BR" dirty="0" smtClean="0">
                <a:solidFill>
                  <a:schemeClr val="bg1"/>
                </a:solidFill>
              </a:rPr>
              <a:t>caldeus.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Jerusalém foi entregue às mãos dos caldeus.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suntuoso templo construído por Salomão virou </a:t>
            </a:r>
            <a:r>
              <a:rPr lang="pt-BR" dirty="0" smtClean="0">
                <a:solidFill>
                  <a:schemeClr val="bg1"/>
                </a:solidFill>
              </a:rPr>
              <a:t>um montão </a:t>
            </a:r>
            <a:r>
              <a:rPr lang="pt-BR" dirty="0" smtClean="0">
                <a:solidFill>
                  <a:schemeClr val="bg1"/>
                </a:solidFill>
              </a:rPr>
              <a:t>de ruínas.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vasos sagrados do templo </a:t>
            </a:r>
            <a:r>
              <a:rPr lang="pt-BR" dirty="0" smtClean="0">
                <a:solidFill>
                  <a:schemeClr val="bg1"/>
                </a:solidFill>
              </a:rPr>
              <a:t>foram entregues </a:t>
            </a:r>
            <a:r>
              <a:rPr lang="pt-BR" dirty="0" smtClean="0">
                <a:solidFill>
                  <a:schemeClr val="bg1"/>
                </a:solidFill>
              </a:rPr>
              <a:t>nas mãos de Nabucodonosor e levados </a:t>
            </a:r>
            <a:r>
              <a:rPr lang="pt-BR" dirty="0" smtClean="0">
                <a:solidFill>
                  <a:schemeClr val="bg1"/>
                </a:solidFill>
              </a:rPr>
              <a:t>para o </a:t>
            </a:r>
            <a:r>
              <a:rPr lang="pt-BR" dirty="0" smtClean="0">
                <a:solidFill>
                  <a:schemeClr val="bg1"/>
                </a:solidFill>
              </a:rPr>
              <a:t>templo de </a:t>
            </a:r>
            <a:r>
              <a:rPr lang="pt-BR" dirty="0" err="1" smtClean="0">
                <a:solidFill>
                  <a:schemeClr val="bg1"/>
                </a:solidFill>
              </a:rPr>
              <a:t>Dagom</a:t>
            </a:r>
            <a:r>
              <a:rPr lang="pt-BR" dirty="0" smtClean="0">
                <a:solidFill>
                  <a:schemeClr val="bg1"/>
                </a:solidFill>
              </a:rPr>
              <a:t> na Babilônia.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pecado não </a:t>
            </a:r>
            <a:r>
              <a:rPr lang="pt-BR" dirty="0" smtClean="0">
                <a:solidFill>
                  <a:schemeClr val="bg1"/>
                </a:solidFill>
              </a:rPr>
              <a:t>fica sem </a:t>
            </a:r>
            <a:r>
              <a:rPr lang="pt-BR" dirty="0" smtClean="0">
                <a:solidFill>
                  <a:schemeClr val="bg1"/>
                </a:solidFill>
              </a:rPr>
              <a:t>julgamento.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Características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estruturais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livro de </a:t>
            </a:r>
            <a:r>
              <a:rPr lang="pt-BR" dirty="0" err="1" smtClean="0">
                <a:solidFill>
                  <a:schemeClr val="bg1"/>
                </a:solidFill>
              </a:rPr>
              <a:t>Habacuque</a:t>
            </a:r>
            <a:r>
              <a:rPr lang="pt-BR" dirty="0" smtClean="0">
                <a:solidFill>
                  <a:schemeClr val="bg1"/>
                </a:solidFill>
              </a:rPr>
              <a:t> diferencia-se um pouco </a:t>
            </a:r>
            <a:r>
              <a:rPr lang="pt-BR" dirty="0" smtClean="0">
                <a:solidFill>
                  <a:schemeClr val="bg1"/>
                </a:solidFill>
              </a:rPr>
              <a:t>dos demais </a:t>
            </a:r>
            <a:r>
              <a:rPr lang="pt-BR" dirty="0" smtClean="0">
                <a:solidFill>
                  <a:schemeClr val="bg1"/>
                </a:solidFill>
              </a:rPr>
              <a:t>livros proféticos pelo fato de que os </a:t>
            </a:r>
            <a:r>
              <a:rPr lang="pt-BR" dirty="0" smtClean="0">
                <a:solidFill>
                  <a:schemeClr val="bg1"/>
                </a:solidFill>
              </a:rPr>
              <a:t>oráculos revelados </a:t>
            </a:r>
            <a:r>
              <a:rPr lang="pt-BR" dirty="0" smtClean="0">
                <a:solidFill>
                  <a:schemeClr val="bg1"/>
                </a:solidFill>
              </a:rPr>
              <a:t>a Ele são resultados de questionamentos </a:t>
            </a:r>
            <a:r>
              <a:rPr lang="pt-BR" dirty="0" smtClean="0">
                <a:solidFill>
                  <a:schemeClr val="bg1"/>
                </a:solidFill>
              </a:rPr>
              <a:t>que o </a:t>
            </a:r>
            <a:r>
              <a:rPr lang="pt-BR" dirty="0" smtClean="0">
                <a:solidFill>
                  <a:schemeClr val="bg1"/>
                </a:solidFill>
              </a:rPr>
              <a:t>profeta faz ao Senhor.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As </a:t>
            </a:r>
            <a:r>
              <a:rPr lang="pt-BR" dirty="0" smtClean="0">
                <a:solidFill>
                  <a:schemeClr val="bg1"/>
                </a:solidFill>
              </a:rPr>
              <a:t>respostas de Deus </a:t>
            </a:r>
            <a:r>
              <a:rPr lang="pt-BR" dirty="0" smtClean="0">
                <a:solidFill>
                  <a:schemeClr val="bg1"/>
                </a:solidFill>
              </a:rPr>
              <a:t>revelam sua </a:t>
            </a:r>
            <a:r>
              <a:rPr lang="pt-BR" dirty="0" smtClean="0">
                <a:solidFill>
                  <a:schemeClr val="bg1"/>
                </a:solidFill>
              </a:rPr>
              <a:t>justiça, seu caráter e seu poder.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conteúdo do </a:t>
            </a:r>
            <a:r>
              <a:rPr lang="pt-BR" dirty="0" smtClean="0">
                <a:solidFill>
                  <a:schemeClr val="bg1"/>
                </a:solidFill>
              </a:rPr>
              <a:t>livro pode </a:t>
            </a:r>
            <a:r>
              <a:rPr lang="pt-BR" dirty="0" smtClean="0">
                <a:solidFill>
                  <a:schemeClr val="bg1"/>
                </a:solidFill>
              </a:rPr>
              <a:t>ser estruturado em quatro partes, que são: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1. A primeira queixa e sua resposta. </a:t>
            </a:r>
            <a:r>
              <a:rPr lang="pt-BR" dirty="0" err="1" smtClean="0">
                <a:solidFill>
                  <a:schemeClr val="bg1"/>
                </a:solidFill>
              </a:rPr>
              <a:t>Habacuque</a:t>
            </a:r>
            <a:r>
              <a:rPr lang="pt-BR" dirty="0" smtClean="0">
                <a:solidFill>
                  <a:schemeClr val="bg1"/>
                </a:solidFill>
              </a:rPr>
              <a:t> olhou </a:t>
            </a:r>
            <a:r>
              <a:rPr lang="pt-BR" dirty="0" smtClean="0">
                <a:solidFill>
                  <a:schemeClr val="bg1"/>
                </a:solidFill>
              </a:rPr>
              <a:t>para o mundo e viu violência (1:2-3), iniquidade opressão e contenda.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Ao orar sobre a perversidade em sua nação, </a:t>
            </a:r>
            <a:r>
              <a:rPr lang="pt-BR" dirty="0" err="1" smtClean="0">
                <a:solidFill>
                  <a:schemeClr val="bg1"/>
                </a:solidFill>
              </a:rPr>
              <a:t>Habacuque</a:t>
            </a:r>
            <a:r>
              <a:rPr lang="pt-BR" dirty="0" smtClean="0">
                <a:solidFill>
                  <a:schemeClr val="bg1"/>
                </a:solidFill>
              </a:rPr>
              <a:t> foi </a:t>
            </a:r>
            <a:r>
              <a:rPr lang="pt-BR" dirty="0" smtClean="0">
                <a:solidFill>
                  <a:schemeClr val="bg1"/>
                </a:solidFill>
              </a:rPr>
              <a:t>ficando cada vez mais aflito e se perguntou: Por </a:t>
            </a:r>
            <a:r>
              <a:rPr lang="pt-BR" dirty="0" smtClean="0">
                <a:solidFill>
                  <a:schemeClr val="bg1"/>
                </a:solidFill>
              </a:rPr>
              <a:t>que Deus </a:t>
            </a:r>
            <a:r>
              <a:rPr lang="pt-BR" dirty="0" smtClean="0">
                <a:solidFill>
                  <a:schemeClr val="bg1"/>
                </a:solidFill>
              </a:rPr>
              <a:t>permanecia em silêncio ante a crescente </a:t>
            </a:r>
            <a:r>
              <a:rPr lang="pt-BR" dirty="0" smtClean="0">
                <a:solidFill>
                  <a:schemeClr val="bg1"/>
                </a:solidFill>
              </a:rPr>
              <a:t>perversidade de </a:t>
            </a:r>
            <a:r>
              <a:rPr lang="pt-BR" dirty="0" smtClean="0">
                <a:solidFill>
                  <a:schemeClr val="bg1"/>
                </a:solidFill>
              </a:rPr>
              <a:t>Judá?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Senhor revela ao profeta que </a:t>
            </a:r>
            <a:r>
              <a:rPr lang="pt-BR" dirty="0" smtClean="0">
                <a:solidFill>
                  <a:schemeClr val="bg1"/>
                </a:solidFill>
              </a:rPr>
              <a:t>dentro em </a:t>
            </a:r>
            <a:r>
              <a:rPr lang="pt-BR" dirty="0" smtClean="0">
                <a:solidFill>
                  <a:schemeClr val="bg1"/>
                </a:solidFill>
              </a:rPr>
              <a:t>breve o castigo para os ímpios </a:t>
            </a:r>
            <a:r>
              <a:rPr lang="pt-BR" dirty="0" err="1" smtClean="0">
                <a:solidFill>
                  <a:schemeClr val="bg1"/>
                </a:solidFill>
              </a:rPr>
              <a:t>judaístas</a:t>
            </a:r>
            <a:r>
              <a:rPr lang="pt-BR" dirty="0" smtClean="0">
                <a:solidFill>
                  <a:schemeClr val="bg1"/>
                </a:solidFill>
              </a:rPr>
              <a:t> chegaria.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faria dos caldeus um instrumento em suas </a:t>
            </a:r>
            <a:r>
              <a:rPr lang="pt-BR" dirty="0" smtClean="0">
                <a:solidFill>
                  <a:schemeClr val="bg1"/>
                </a:solidFill>
              </a:rPr>
              <a:t>mãos para </a:t>
            </a:r>
            <a:r>
              <a:rPr lang="pt-BR" dirty="0" smtClean="0">
                <a:solidFill>
                  <a:schemeClr val="bg1"/>
                </a:solidFill>
              </a:rPr>
              <a:t>executar o juízo sobre Judá.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Senhor estava no controle de todos os povos, </a:t>
            </a:r>
            <a:r>
              <a:rPr lang="pt-BR" dirty="0" smtClean="0">
                <a:solidFill>
                  <a:schemeClr val="bg1"/>
                </a:solidFill>
              </a:rPr>
              <a:t>inclusive dos </a:t>
            </a:r>
            <a:r>
              <a:rPr lang="pt-BR" dirty="0" smtClean="0">
                <a:solidFill>
                  <a:schemeClr val="bg1"/>
                </a:solidFill>
              </a:rPr>
              <a:t>pagãos.</a:t>
            </a:r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Características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estruturais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0000" lnSpcReduction="2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2. A segunda queixa e sua resposta. </a:t>
            </a:r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profeta queixou-se </a:t>
            </a:r>
            <a:r>
              <a:rPr lang="pt-BR" dirty="0" smtClean="0">
                <a:solidFill>
                  <a:schemeClr val="bg1"/>
                </a:solidFill>
              </a:rPr>
              <a:t>de que os babilônicos eram ainda </a:t>
            </a:r>
            <a:r>
              <a:rPr lang="pt-BR" dirty="0" smtClean="0">
                <a:solidFill>
                  <a:schemeClr val="bg1"/>
                </a:solidFill>
              </a:rPr>
              <a:t>mais perversos </a:t>
            </a:r>
            <a:r>
              <a:rPr lang="pt-BR" dirty="0" smtClean="0">
                <a:solidFill>
                  <a:schemeClr val="bg1"/>
                </a:solidFill>
              </a:rPr>
              <a:t>que os judeus.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Como </a:t>
            </a:r>
            <a:r>
              <a:rPr lang="pt-BR" dirty="0" smtClean="0">
                <a:solidFill>
                  <a:schemeClr val="bg1"/>
                </a:solidFill>
              </a:rPr>
              <a:t>poderia um Deus </a:t>
            </a:r>
            <a:r>
              <a:rPr lang="pt-BR" dirty="0" smtClean="0">
                <a:solidFill>
                  <a:schemeClr val="bg1"/>
                </a:solidFill>
              </a:rPr>
              <a:t>santo usar </a:t>
            </a:r>
            <a:r>
              <a:rPr lang="pt-BR" dirty="0" smtClean="0">
                <a:solidFill>
                  <a:schemeClr val="bg1"/>
                </a:solidFill>
              </a:rPr>
              <a:t>um povo tão ímpio como instrumento de justiça?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resposta divina é </a:t>
            </a:r>
            <a:r>
              <a:rPr lang="pt-BR" dirty="0" smtClean="0">
                <a:solidFill>
                  <a:schemeClr val="bg1"/>
                </a:solidFill>
              </a:rPr>
              <a:t>que o ímpio seria punido sim, tanto os Judeus em </a:t>
            </a:r>
            <a:r>
              <a:rPr lang="pt-BR" dirty="0" smtClean="0">
                <a:solidFill>
                  <a:schemeClr val="bg1"/>
                </a:solidFill>
              </a:rPr>
              <a:t>primeiro momento </a:t>
            </a:r>
            <a:r>
              <a:rPr lang="pt-BR" dirty="0" smtClean="0">
                <a:solidFill>
                  <a:schemeClr val="bg1"/>
                </a:solidFill>
              </a:rPr>
              <a:t>quanto os perversos babilônicos em </a:t>
            </a:r>
            <a:r>
              <a:rPr lang="pt-BR" dirty="0" smtClean="0">
                <a:solidFill>
                  <a:schemeClr val="bg1"/>
                </a:solidFill>
              </a:rPr>
              <a:t>um futuro </a:t>
            </a:r>
            <a:r>
              <a:rPr lang="pt-BR" dirty="0" smtClean="0">
                <a:solidFill>
                  <a:schemeClr val="bg1"/>
                </a:solidFill>
              </a:rPr>
              <a:t>não muito distante.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profeta não </a:t>
            </a:r>
            <a:r>
              <a:rPr lang="pt-BR" dirty="0" smtClean="0">
                <a:solidFill>
                  <a:schemeClr val="bg1"/>
                </a:solidFill>
              </a:rPr>
              <a:t>deveria preocupar-se </a:t>
            </a:r>
            <a:r>
              <a:rPr lang="pt-BR" dirty="0" smtClean="0">
                <a:solidFill>
                  <a:schemeClr val="bg1"/>
                </a:solidFill>
              </a:rPr>
              <a:t>tanto, pois somente quem era ímpio haveria de sofrer.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justo seria tratado conforme sua justiça</a:t>
            </a:r>
            <a:r>
              <a:rPr lang="pt-BR" dirty="0" smtClean="0">
                <a:solidFill>
                  <a:schemeClr val="bg1"/>
                </a:solidFill>
              </a:rPr>
              <a:t>, numa </a:t>
            </a:r>
            <a:r>
              <a:rPr lang="pt-BR" dirty="0" smtClean="0">
                <a:solidFill>
                  <a:schemeClr val="bg1"/>
                </a:solidFill>
              </a:rPr>
              <a:t>espécie de recompensa retribuída.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3. Os cinco ais (2:6-20). </a:t>
            </a:r>
            <a:r>
              <a:rPr lang="pt-BR" dirty="0" smtClean="0">
                <a:solidFill>
                  <a:schemeClr val="bg1"/>
                </a:solidFill>
              </a:rPr>
              <a:t>Os ímpios </a:t>
            </a:r>
            <a:r>
              <a:rPr lang="pt-BR" dirty="0" smtClean="0">
                <a:solidFill>
                  <a:schemeClr val="bg1"/>
                </a:solidFill>
              </a:rPr>
              <a:t>babilônicos também </a:t>
            </a:r>
            <a:r>
              <a:rPr lang="pt-BR" dirty="0" smtClean="0">
                <a:solidFill>
                  <a:schemeClr val="bg1"/>
                </a:solidFill>
              </a:rPr>
              <a:t>não escapariam do julgamento divino.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Em </a:t>
            </a:r>
            <a:r>
              <a:rPr lang="pt-BR" dirty="0" smtClean="0">
                <a:solidFill>
                  <a:schemeClr val="bg1"/>
                </a:solidFill>
              </a:rPr>
              <a:t>resumo os cinco ais profetizam a condenação </a:t>
            </a:r>
            <a:r>
              <a:rPr lang="pt-BR" dirty="0" smtClean="0">
                <a:solidFill>
                  <a:schemeClr val="bg1"/>
                </a:solidFill>
              </a:rPr>
              <a:t>sobre os </a:t>
            </a:r>
            <a:r>
              <a:rPr lang="pt-BR" dirty="0" smtClean="0">
                <a:solidFill>
                  <a:schemeClr val="bg1"/>
                </a:solidFill>
              </a:rPr>
              <a:t>que roubam e praticam homicídio (2:6-8), </a:t>
            </a:r>
            <a:r>
              <a:rPr lang="pt-BR" dirty="0" smtClean="0">
                <a:solidFill>
                  <a:schemeClr val="bg1"/>
                </a:solidFill>
              </a:rPr>
              <a:t>adquirem lucros </a:t>
            </a:r>
            <a:r>
              <a:rPr lang="pt-BR" dirty="0" smtClean="0">
                <a:solidFill>
                  <a:schemeClr val="bg1"/>
                </a:solidFill>
              </a:rPr>
              <a:t>injustos para viver uma vida de regalia (2:9-10</a:t>
            </a:r>
            <a:r>
              <a:rPr lang="pt-BR" dirty="0" smtClean="0">
                <a:solidFill>
                  <a:schemeClr val="bg1"/>
                </a:solidFill>
              </a:rPr>
              <a:t>), edificam </a:t>
            </a:r>
            <a:r>
              <a:rPr lang="pt-BR" dirty="0" smtClean="0">
                <a:solidFill>
                  <a:schemeClr val="bg1"/>
                </a:solidFill>
              </a:rPr>
              <a:t>cidades praticando crimes e morte (2:12</a:t>
            </a:r>
            <a:r>
              <a:rPr lang="pt-BR" dirty="0" smtClean="0">
                <a:solidFill>
                  <a:schemeClr val="bg1"/>
                </a:solidFill>
              </a:rPr>
              <a:t>), cometem </a:t>
            </a:r>
            <a:r>
              <a:rPr lang="pt-BR" dirty="0" smtClean="0">
                <a:solidFill>
                  <a:schemeClr val="bg1"/>
                </a:solidFill>
              </a:rPr>
              <a:t>corrupção moral (2:15-18) e àqueles que </a:t>
            </a:r>
            <a:r>
              <a:rPr lang="pt-BR" dirty="0" smtClean="0">
                <a:solidFill>
                  <a:schemeClr val="bg1"/>
                </a:solidFill>
              </a:rPr>
              <a:t>praticam a </a:t>
            </a:r>
            <a:r>
              <a:rPr lang="pt-BR" dirty="0" smtClean="0">
                <a:solidFill>
                  <a:schemeClr val="bg1"/>
                </a:solidFill>
              </a:rPr>
              <a:t>idolatria (2:19).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Características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estruturais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4. Oração de encerramento e resolução de </a:t>
            </a:r>
            <a:r>
              <a:rPr lang="pt-BR" b="1" dirty="0" smtClean="0">
                <a:solidFill>
                  <a:schemeClr val="bg1"/>
                </a:solidFill>
              </a:rPr>
              <a:t>fé (</a:t>
            </a:r>
            <a:r>
              <a:rPr lang="pt-BR" b="1" dirty="0" smtClean="0">
                <a:solidFill>
                  <a:schemeClr val="bg1"/>
                </a:solidFill>
              </a:rPr>
              <a:t>3:19). </a:t>
            </a:r>
            <a:r>
              <a:rPr lang="pt-BR" dirty="0" err="1" smtClean="0">
                <a:solidFill>
                  <a:schemeClr val="bg1"/>
                </a:solidFill>
              </a:rPr>
              <a:t>Habacuque</a:t>
            </a:r>
            <a:r>
              <a:rPr lang="pt-BR" dirty="0" smtClean="0">
                <a:solidFill>
                  <a:schemeClr val="bg1"/>
                </a:solidFill>
              </a:rPr>
              <a:t> pressupõe </a:t>
            </a:r>
            <a:r>
              <a:rPr lang="pt-BR" dirty="0" smtClean="0">
                <a:solidFill>
                  <a:schemeClr val="bg1"/>
                </a:solidFill>
              </a:rPr>
              <a:t>que reconhecer </a:t>
            </a:r>
            <a:r>
              <a:rPr lang="pt-BR" dirty="0" smtClean="0">
                <a:solidFill>
                  <a:schemeClr val="bg1"/>
                </a:solidFill>
              </a:rPr>
              <a:t>a Deus e manter-se fiel a ele é a </a:t>
            </a:r>
            <a:r>
              <a:rPr lang="pt-BR" dirty="0" smtClean="0">
                <a:solidFill>
                  <a:schemeClr val="bg1"/>
                </a:solidFill>
              </a:rPr>
              <a:t>maneira correta </a:t>
            </a:r>
            <a:r>
              <a:rPr lang="pt-BR" dirty="0" smtClean="0">
                <a:solidFill>
                  <a:schemeClr val="bg1"/>
                </a:solidFill>
              </a:rPr>
              <a:t>de reagir contra o mal que tem poder de </a:t>
            </a:r>
            <a:r>
              <a:rPr lang="pt-BR" dirty="0" smtClean="0">
                <a:solidFill>
                  <a:schemeClr val="bg1"/>
                </a:solidFill>
              </a:rPr>
              <a:t>alastrar-se </a:t>
            </a:r>
            <a:r>
              <a:rPr lang="pt-BR" dirty="0" smtClean="0">
                <a:solidFill>
                  <a:schemeClr val="bg1"/>
                </a:solidFill>
              </a:rPr>
              <a:t>e de contaminar.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Sua </a:t>
            </a:r>
            <a:r>
              <a:rPr lang="pt-BR" dirty="0" smtClean="0">
                <a:solidFill>
                  <a:schemeClr val="bg1"/>
                </a:solidFill>
              </a:rPr>
              <a:t>confiança em Deus chega </a:t>
            </a:r>
            <a:r>
              <a:rPr lang="pt-BR" dirty="0" smtClean="0">
                <a:solidFill>
                  <a:schemeClr val="bg1"/>
                </a:solidFill>
              </a:rPr>
              <a:t>a ponto </a:t>
            </a:r>
            <a:r>
              <a:rPr lang="pt-BR" dirty="0" smtClean="0">
                <a:solidFill>
                  <a:schemeClr val="bg1"/>
                </a:solidFill>
              </a:rPr>
              <a:t>de dizer que ainda que uvas (vinho), gado (</a:t>
            </a:r>
            <a:r>
              <a:rPr lang="pt-BR" dirty="0" smtClean="0">
                <a:solidFill>
                  <a:schemeClr val="bg1"/>
                </a:solidFill>
              </a:rPr>
              <a:t>carne e </a:t>
            </a:r>
            <a:r>
              <a:rPr lang="pt-BR" dirty="0" smtClean="0">
                <a:solidFill>
                  <a:schemeClr val="bg1"/>
                </a:solidFill>
              </a:rPr>
              <a:t>leite), azeitonas (óleo e combustível) e trigo faltassem</a:t>
            </a:r>
            <a:r>
              <a:rPr lang="pt-BR" dirty="0" smtClean="0">
                <a:solidFill>
                  <a:schemeClr val="bg1"/>
                </a:solidFill>
              </a:rPr>
              <a:t>, ele </a:t>
            </a:r>
            <a:r>
              <a:rPr lang="pt-BR" dirty="0" smtClean="0">
                <a:solidFill>
                  <a:schemeClr val="bg1"/>
                </a:solidFill>
              </a:rPr>
              <a:t>estaria disposto a alegrar-se em Deus.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5355</TotalTime>
  <Words>1826</Words>
  <Application>Microsoft Office PowerPoint</Application>
  <PresentationFormat>Apresentação na tela (4:3)</PresentationFormat>
  <Paragraphs>112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Mediano</vt:lpstr>
      <vt:lpstr>Habacuque – A soberania divina sobre as nações</vt:lpstr>
      <vt:lpstr>Texto básico</vt:lpstr>
      <vt:lpstr>Introdução</vt:lpstr>
      <vt:lpstr>Contexto histórico</vt:lpstr>
      <vt:lpstr>Contexto histórico</vt:lpstr>
      <vt:lpstr>A situação religiosa nos dias de Habacuque</vt:lpstr>
      <vt:lpstr>Características estruturais</vt:lpstr>
      <vt:lpstr>Características estruturais</vt:lpstr>
      <vt:lpstr>Características estruturais</vt:lpstr>
      <vt:lpstr>Ênfases Teológicas</vt:lpstr>
      <vt:lpstr>Ênfases Teológicas</vt:lpstr>
      <vt:lpstr>Aplicação para a atualidade</vt:lpstr>
      <vt:lpstr>Aplicação para a atualidade</vt:lpstr>
      <vt:lpstr>Aplicação para a atualidade</vt:lpstr>
      <vt:lpstr>Conclusão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840</cp:revision>
  <dcterms:modified xsi:type="dcterms:W3CDTF">2014-08-30T01:13:45Z</dcterms:modified>
</cp:coreProperties>
</file>