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82" r:id="rId6"/>
    <p:sldId id="287" r:id="rId7"/>
    <p:sldId id="288" r:id="rId8"/>
    <p:sldId id="289" r:id="rId9"/>
    <p:sldId id="291" r:id="rId10"/>
    <p:sldId id="295" r:id="rId11"/>
    <p:sldId id="292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Joel – O derramamento do Espírito Santo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Derramamento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Espírito</a:t>
            </a:r>
            <a:r>
              <a:rPr lang="en-US" sz="4000" dirty="0" smtClean="0">
                <a:solidFill>
                  <a:schemeClr val="bg1"/>
                </a:solidFill>
              </a:rPr>
              <a:t> Santo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primeiro grande ensino em Joel é o </a:t>
            </a:r>
            <a:r>
              <a:rPr lang="pt-BR" dirty="0" smtClean="0">
                <a:solidFill>
                  <a:schemeClr val="bg1"/>
                </a:solidFill>
              </a:rPr>
              <a:t>arrependimento diante </a:t>
            </a:r>
            <a:r>
              <a:rPr lang="pt-BR" dirty="0" smtClean="0">
                <a:solidFill>
                  <a:schemeClr val="bg1"/>
                </a:solidFill>
              </a:rPr>
              <a:t>das adversidades, o segundo é o </a:t>
            </a:r>
            <a:r>
              <a:rPr lang="pt-BR" dirty="0" smtClean="0">
                <a:solidFill>
                  <a:schemeClr val="bg1"/>
                </a:solidFill>
              </a:rPr>
              <a:t>derramamento do </a:t>
            </a:r>
            <a:r>
              <a:rPr lang="pt-BR" dirty="0" smtClean="0">
                <a:solidFill>
                  <a:schemeClr val="bg1"/>
                </a:solidFill>
              </a:rPr>
              <a:t>Espírito sobre toda a carne.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Pessoas </a:t>
            </a:r>
            <a:r>
              <a:rPr lang="pt-BR" dirty="0" smtClean="0">
                <a:solidFill>
                  <a:schemeClr val="bg1"/>
                </a:solidFill>
              </a:rPr>
              <a:t>de todas </a:t>
            </a:r>
            <a:r>
              <a:rPr lang="pt-BR" dirty="0" smtClean="0">
                <a:solidFill>
                  <a:schemeClr val="bg1"/>
                </a:solidFill>
              </a:rPr>
              <a:t>as nações</a:t>
            </a:r>
            <a:r>
              <a:rPr lang="pt-BR" dirty="0" smtClean="0">
                <a:solidFill>
                  <a:schemeClr val="bg1"/>
                </a:solidFill>
              </a:rPr>
              <a:t>, de todos os sexos, de todas as faixas etárias </a:t>
            </a:r>
            <a:r>
              <a:rPr lang="pt-BR" dirty="0" smtClean="0">
                <a:solidFill>
                  <a:schemeClr val="bg1"/>
                </a:solidFill>
              </a:rPr>
              <a:t>e de </a:t>
            </a:r>
            <a:r>
              <a:rPr lang="pt-BR" dirty="0" smtClean="0">
                <a:solidFill>
                  <a:schemeClr val="bg1"/>
                </a:solidFill>
              </a:rPr>
              <a:t>todas as condições sociais seriam alcançadas </a:t>
            </a:r>
            <a:r>
              <a:rPr lang="pt-BR" dirty="0" smtClean="0">
                <a:solidFill>
                  <a:schemeClr val="bg1"/>
                </a:solidFill>
              </a:rPr>
              <a:t>pelo Derramamento </a:t>
            </a:r>
            <a:r>
              <a:rPr lang="pt-BR" dirty="0" smtClean="0">
                <a:solidFill>
                  <a:schemeClr val="bg1"/>
                </a:solidFill>
              </a:rPr>
              <a:t>do Espírito Santo.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Joel </a:t>
            </a:r>
            <a:r>
              <a:rPr lang="pt-BR" dirty="0" smtClean="0">
                <a:solidFill>
                  <a:schemeClr val="bg1"/>
                </a:solidFill>
              </a:rPr>
              <a:t>fala de homens </a:t>
            </a:r>
            <a:r>
              <a:rPr lang="pt-BR" dirty="0" smtClean="0">
                <a:solidFill>
                  <a:schemeClr val="bg1"/>
                </a:solidFill>
              </a:rPr>
              <a:t>e mulheres</a:t>
            </a:r>
            <a:r>
              <a:rPr lang="pt-BR" dirty="0" smtClean="0">
                <a:solidFill>
                  <a:schemeClr val="bg1"/>
                </a:solidFill>
              </a:rPr>
              <a:t>, velhos e jovens, servos e livres – todos </a:t>
            </a:r>
            <a:r>
              <a:rPr lang="pt-BR" dirty="0" smtClean="0">
                <a:solidFill>
                  <a:schemeClr val="bg1"/>
                </a:solidFill>
              </a:rPr>
              <a:t>teriam a </a:t>
            </a:r>
            <a:r>
              <a:rPr lang="pt-BR" dirty="0" smtClean="0">
                <a:solidFill>
                  <a:schemeClr val="bg1"/>
                </a:solidFill>
              </a:rPr>
              <a:t>bênção da efusão do Espírito a seu alcance se </a:t>
            </a:r>
            <a:r>
              <a:rPr lang="pt-BR" dirty="0" smtClean="0">
                <a:solidFill>
                  <a:schemeClr val="bg1"/>
                </a:solidFill>
              </a:rPr>
              <a:t>voltassem suas </a:t>
            </a:r>
            <a:r>
              <a:rPr lang="pt-BR" dirty="0" smtClean="0">
                <a:solidFill>
                  <a:schemeClr val="bg1"/>
                </a:solidFill>
              </a:rPr>
              <a:t>vidas totalmente para Deus (2:28,29,32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manifestação dos dons evidencia a manifestação </a:t>
            </a:r>
            <a:r>
              <a:rPr lang="pt-BR" dirty="0" smtClean="0">
                <a:solidFill>
                  <a:schemeClr val="bg1"/>
                </a:solidFill>
              </a:rPr>
              <a:t>do Espírito </a:t>
            </a:r>
            <a:r>
              <a:rPr lang="pt-BR" dirty="0" smtClean="0">
                <a:solidFill>
                  <a:schemeClr val="bg1"/>
                </a:solidFill>
              </a:rPr>
              <a:t>Santo na Igreja e, consequentemente, a </a:t>
            </a:r>
            <a:r>
              <a:rPr lang="pt-BR" dirty="0" smtClean="0">
                <a:solidFill>
                  <a:schemeClr val="bg1"/>
                </a:solidFill>
              </a:rPr>
              <a:t>presença de </a:t>
            </a:r>
            <a:r>
              <a:rPr lang="pt-BR" dirty="0" smtClean="0">
                <a:solidFill>
                  <a:schemeClr val="bg1"/>
                </a:solidFill>
              </a:rPr>
              <a:t>Deus no meio do seu povo (1Co 14:24,25).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salvação em Cristo, recebida pela fé, agora, é </a:t>
            </a:r>
            <a:r>
              <a:rPr lang="pt-BR" dirty="0" smtClean="0">
                <a:solidFill>
                  <a:schemeClr val="bg1"/>
                </a:solidFill>
              </a:rPr>
              <a:t>estendida a </a:t>
            </a:r>
            <a:r>
              <a:rPr lang="pt-BR" dirty="0" smtClean="0">
                <a:solidFill>
                  <a:schemeClr val="bg1"/>
                </a:solidFill>
              </a:rPr>
              <a:t>todos os povos, de todos os lugares, de todos </a:t>
            </a:r>
            <a:r>
              <a:rPr lang="pt-BR" dirty="0" smtClean="0">
                <a:solidFill>
                  <a:schemeClr val="bg1"/>
                </a:solidFill>
              </a:rPr>
              <a:t>os tempos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Nos </a:t>
            </a:r>
            <a:r>
              <a:rPr lang="pt-BR" dirty="0" smtClean="0">
                <a:solidFill>
                  <a:schemeClr val="bg1"/>
                </a:solidFill>
              </a:rPr>
              <a:t>dias de Joel, como nos dias de Pedro e </a:t>
            </a:r>
            <a:r>
              <a:rPr lang="pt-BR" dirty="0" smtClean="0">
                <a:solidFill>
                  <a:schemeClr val="bg1"/>
                </a:solidFill>
              </a:rPr>
              <a:t>de Paulo </a:t>
            </a:r>
            <a:r>
              <a:rPr lang="pt-BR" dirty="0" smtClean="0">
                <a:solidFill>
                  <a:schemeClr val="bg1"/>
                </a:solidFill>
              </a:rPr>
              <a:t>e também nos nossos, invocar o nome do </a:t>
            </a:r>
            <a:r>
              <a:rPr lang="pt-BR" dirty="0" smtClean="0">
                <a:solidFill>
                  <a:schemeClr val="bg1"/>
                </a:solidFill>
              </a:rPr>
              <a:t>Senhor é </a:t>
            </a:r>
            <a:r>
              <a:rPr lang="pt-BR" dirty="0" smtClean="0">
                <a:solidFill>
                  <a:schemeClr val="bg1"/>
                </a:solidFill>
              </a:rPr>
              <a:t>o único caminho para a salvação.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futuro</a:t>
            </a:r>
            <a:r>
              <a:rPr lang="en-US" sz="4000" dirty="0" smtClean="0">
                <a:solidFill>
                  <a:schemeClr val="bg1"/>
                </a:solidFill>
              </a:rPr>
              <a:t>: o </a:t>
            </a:r>
            <a:r>
              <a:rPr lang="en-US" sz="4000" dirty="0" err="1" smtClean="0">
                <a:solidFill>
                  <a:schemeClr val="bg1"/>
                </a:solidFill>
              </a:rPr>
              <a:t>julgamento</a:t>
            </a:r>
            <a:r>
              <a:rPr lang="en-US" sz="4000" dirty="0" smtClean="0">
                <a:solidFill>
                  <a:schemeClr val="bg1"/>
                </a:solidFill>
              </a:rPr>
              <a:t> das </a:t>
            </a:r>
            <a:r>
              <a:rPr lang="en-US" sz="4000" dirty="0" err="1" smtClean="0">
                <a:solidFill>
                  <a:schemeClr val="bg1"/>
                </a:solidFill>
              </a:rPr>
              <a:t>nações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O capítulo 3 de Joel dedica-se a descrever a </a:t>
            </a:r>
            <a:r>
              <a:rPr lang="pt-BR" sz="2300" dirty="0" smtClean="0">
                <a:solidFill>
                  <a:schemeClr val="bg1"/>
                </a:solidFill>
              </a:rPr>
              <a:t>restauração final </a:t>
            </a:r>
            <a:r>
              <a:rPr lang="pt-BR" sz="2300" dirty="0" smtClean="0">
                <a:solidFill>
                  <a:schemeClr val="bg1"/>
                </a:solidFill>
              </a:rPr>
              <a:t>de Israel e o Julgamento das Nações, </a:t>
            </a:r>
            <a:r>
              <a:rPr lang="pt-BR" sz="2300" dirty="0" smtClean="0">
                <a:solidFill>
                  <a:schemeClr val="bg1"/>
                </a:solidFill>
              </a:rPr>
              <a:t>dois eventos </a:t>
            </a:r>
            <a:r>
              <a:rPr lang="pt-BR" sz="2300" dirty="0" smtClean="0">
                <a:solidFill>
                  <a:schemeClr val="bg1"/>
                </a:solidFill>
              </a:rPr>
              <a:t>que se darão no Final dos Tempos.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Duas verdades muito </a:t>
            </a:r>
            <a:r>
              <a:rPr lang="pt-BR" sz="2300" dirty="0" smtClean="0">
                <a:solidFill>
                  <a:schemeClr val="bg1"/>
                </a:solidFill>
              </a:rPr>
              <a:t>claras e enfatizadas nessa passagem </a:t>
            </a:r>
            <a:r>
              <a:rPr lang="pt-BR" sz="2300" dirty="0" smtClean="0">
                <a:solidFill>
                  <a:schemeClr val="bg1"/>
                </a:solidFill>
              </a:rPr>
              <a:t>bíblica são </a:t>
            </a:r>
            <a:r>
              <a:rPr lang="pt-BR" sz="2300" dirty="0" smtClean="0">
                <a:solidFill>
                  <a:schemeClr val="bg1"/>
                </a:solidFill>
              </a:rPr>
              <a:t>que as nações serão julgadas pela sua </a:t>
            </a:r>
            <a:r>
              <a:rPr lang="pt-BR" sz="2300" dirty="0" smtClean="0">
                <a:solidFill>
                  <a:schemeClr val="bg1"/>
                </a:solidFill>
              </a:rPr>
              <a:t>impiedade e </a:t>
            </a:r>
            <a:r>
              <a:rPr lang="pt-BR" sz="2300" dirty="0" smtClean="0">
                <a:solidFill>
                  <a:schemeClr val="bg1"/>
                </a:solidFill>
              </a:rPr>
              <a:t>que esse julgamento incluirá também como critério </a:t>
            </a:r>
            <a:r>
              <a:rPr lang="pt-BR" sz="2300" dirty="0" smtClean="0">
                <a:solidFill>
                  <a:schemeClr val="bg1"/>
                </a:solidFill>
              </a:rPr>
              <a:t>a forma </a:t>
            </a:r>
            <a:r>
              <a:rPr lang="pt-BR" sz="2300" dirty="0" smtClean="0">
                <a:solidFill>
                  <a:schemeClr val="bg1"/>
                </a:solidFill>
              </a:rPr>
              <a:t>como as nações trataram Israel</a:t>
            </a:r>
            <a:r>
              <a:rPr lang="pt-BR" sz="2300" dirty="0" smtClean="0">
                <a:solidFill>
                  <a:schemeClr val="bg1"/>
                </a:solidFill>
              </a:rPr>
              <a:t>. (3:2-3)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A </a:t>
            </a:r>
            <a:r>
              <a:rPr lang="pt-BR" sz="2300" dirty="0" smtClean="0">
                <a:solidFill>
                  <a:schemeClr val="bg1"/>
                </a:solidFill>
              </a:rPr>
              <a:t>grande lição desse capítulo é que </a:t>
            </a:r>
            <a:r>
              <a:rPr lang="pt-BR" sz="2300" dirty="0" smtClean="0">
                <a:solidFill>
                  <a:schemeClr val="bg1"/>
                </a:solidFill>
              </a:rPr>
              <a:t>Deus é </a:t>
            </a:r>
            <a:r>
              <a:rPr lang="pt-BR" sz="2300" dirty="0" smtClean="0">
                <a:solidFill>
                  <a:schemeClr val="bg1"/>
                </a:solidFill>
              </a:rPr>
              <a:t>o Senhor da História.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O </a:t>
            </a:r>
            <a:r>
              <a:rPr lang="pt-BR" sz="2300" dirty="0" smtClean="0">
                <a:solidFill>
                  <a:schemeClr val="bg1"/>
                </a:solidFill>
              </a:rPr>
              <a:t>livro de Joel começa </a:t>
            </a:r>
            <a:r>
              <a:rPr lang="pt-BR" sz="2300" dirty="0" smtClean="0">
                <a:solidFill>
                  <a:schemeClr val="bg1"/>
                </a:solidFill>
              </a:rPr>
              <a:t>falando de </a:t>
            </a:r>
            <a:r>
              <a:rPr lang="pt-BR" sz="2300" dirty="0" smtClean="0">
                <a:solidFill>
                  <a:schemeClr val="bg1"/>
                </a:solidFill>
              </a:rPr>
              <a:t>destruição e termina falando de restauração; </a:t>
            </a:r>
            <a:r>
              <a:rPr lang="pt-BR" sz="2300" dirty="0" smtClean="0">
                <a:solidFill>
                  <a:schemeClr val="bg1"/>
                </a:solidFill>
              </a:rPr>
              <a:t>inicia com </a:t>
            </a:r>
            <a:r>
              <a:rPr lang="pt-BR" sz="2300" dirty="0" smtClean="0">
                <a:solidFill>
                  <a:schemeClr val="bg1"/>
                </a:solidFill>
              </a:rPr>
              <a:t>juízo e conclui com a bênção de Deus.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A </a:t>
            </a:r>
            <a:r>
              <a:rPr lang="pt-BR" sz="2300" dirty="0" smtClean="0">
                <a:solidFill>
                  <a:schemeClr val="bg1"/>
                </a:solidFill>
              </a:rPr>
              <a:t>sua </a:t>
            </a:r>
            <a:r>
              <a:rPr lang="pt-BR" sz="2300" dirty="0" smtClean="0">
                <a:solidFill>
                  <a:schemeClr val="bg1"/>
                </a:solidFill>
              </a:rPr>
              <a:t>mensagem ao </a:t>
            </a:r>
            <a:r>
              <a:rPr lang="pt-BR" sz="2300" dirty="0" smtClean="0">
                <a:solidFill>
                  <a:schemeClr val="bg1"/>
                </a:solidFill>
              </a:rPr>
              <a:t>final é que a última palavra na história </a:t>
            </a:r>
            <a:r>
              <a:rPr lang="pt-BR" sz="2300" dirty="0" smtClean="0">
                <a:solidFill>
                  <a:schemeClr val="bg1"/>
                </a:solidFill>
              </a:rPr>
              <a:t>das nações </a:t>
            </a:r>
            <a:r>
              <a:rPr lang="pt-BR" sz="2300" dirty="0" smtClean="0">
                <a:solidFill>
                  <a:schemeClr val="bg1"/>
                </a:solidFill>
              </a:rPr>
              <a:t>pertence a Deus; que quem determina o </a:t>
            </a:r>
            <a:r>
              <a:rPr lang="pt-BR" sz="2300" dirty="0" smtClean="0">
                <a:solidFill>
                  <a:schemeClr val="bg1"/>
                </a:solidFill>
              </a:rPr>
              <a:t>destino final </a:t>
            </a:r>
            <a:r>
              <a:rPr lang="pt-BR" sz="2300" dirty="0" smtClean="0">
                <a:solidFill>
                  <a:schemeClr val="bg1"/>
                </a:solidFill>
              </a:rPr>
              <a:t>das nações não são os chamados grandes </a:t>
            </a:r>
            <a:r>
              <a:rPr lang="pt-BR" sz="2300" dirty="0" smtClean="0">
                <a:solidFill>
                  <a:schemeClr val="bg1"/>
                </a:solidFill>
              </a:rPr>
              <a:t>líderes mundiais</a:t>
            </a:r>
            <a:r>
              <a:rPr lang="pt-BR" sz="2300" dirty="0" smtClean="0">
                <a:solidFill>
                  <a:schemeClr val="bg1"/>
                </a:solidFill>
              </a:rPr>
              <a:t>, mas o Senhor do Universo.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E</a:t>
            </a:r>
            <a:r>
              <a:rPr lang="pt-BR" sz="2300" dirty="0" smtClean="0">
                <a:solidFill>
                  <a:schemeClr val="bg1"/>
                </a:solidFill>
              </a:rPr>
              <a:t>, no final, o </a:t>
            </a:r>
            <a:r>
              <a:rPr lang="pt-BR" sz="2300" dirty="0" smtClean="0">
                <a:solidFill>
                  <a:schemeClr val="bg1"/>
                </a:solidFill>
              </a:rPr>
              <a:t>mal perecerá </a:t>
            </a:r>
            <a:r>
              <a:rPr lang="pt-BR" sz="2300" dirty="0" smtClean="0">
                <a:solidFill>
                  <a:schemeClr val="bg1"/>
                </a:solidFill>
              </a:rPr>
              <a:t>e o bem triunfará. Porque Deus está no </a:t>
            </a:r>
            <a:r>
              <a:rPr lang="pt-BR" sz="2300" dirty="0" smtClean="0">
                <a:solidFill>
                  <a:schemeClr val="bg1"/>
                </a:solidFill>
              </a:rPr>
              <a:t>controle de </a:t>
            </a:r>
            <a:r>
              <a:rPr lang="pt-BR" sz="2300" dirty="0" smtClean="0">
                <a:solidFill>
                  <a:schemeClr val="bg1"/>
                </a:solidFill>
              </a:rPr>
              <a:t>tudo.</a:t>
            </a:r>
            <a:endParaRPr lang="pt-BR" sz="23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A </a:t>
            </a:r>
            <a:r>
              <a:rPr lang="pt-BR" sz="2600" dirty="0" smtClean="0">
                <a:solidFill>
                  <a:schemeClr val="bg1"/>
                </a:solidFill>
              </a:rPr>
              <a:t>postura de </a:t>
            </a:r>
            <a:r>
              <a:rPr lang="pt-BR" sz="2600" dirty="0" smtClean="0">
                <a:solidFill>
                  <a:schemeClr val="bg1"/>
                </a:solidFill>
              </a:rPr>
              <a:t>humilhação de </a:t>
            </a:r>
            <a:r>
              <a:rPr lang="pt-BR" sz="2600" dirty="0" smtClean="0">
                <a:solidFill>
                  <a:schemeClr val="bg1"/>
                </a:solidFill>
              </a:rPr>
              <a:t>um coração arrependido deve fazer parte da </a:t>
            </a:r>
            <a:r>
              <a:rPr lang="pt-BR" sz="2600" dirty="0" smtClean="0">
                <a:solidFill>
                  <a:schemeClr val="bg1"/>
                </a:solidFill>
              </a:rPr>
              <a:t>nossa atitude </a:t>
            </a:r>
            <a:r>
              <a:rPr lang="pt-BR" sz="2600" dirty="0" smtClean="0">
                <a:solidFill>
                  <a:schemeClr val="bg1"/>
                </a:solidFill>
              </a:rPr>
              <a:t>quando somos confrontados por Deus por </a:t>
            </a:r>
            <a:r>
              <a:rPr lang="pt-BR" sz="2600" dirty="0" smtClean="0">
                <a:solidFill>
                  <a:schemeClr val="bg1"/>
                </a:solidFill>
              </a:rPr>
              <a:t>algo que </a:t>
            </a:r>
            <a:r>
              <a:rPr lang="pt-BR" sz="2600" dirty="0" smtClean="0">
                <a:solidFill>
                  <a:schemeClr val="bg1"/>
                </a:solidFill>
              </a:rPr>
              <a:t>fizemos contra ele.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Temos </a:t>
            </a:r>
            <a:r>
              <a:rPr lang="pt-BR" sz="2600" dirty="0" smtClean="0">
                <a:solidFill>
                  <a:schemeClr val="bg1"/>
                </a:solidFill>
              </a:rPr>
              <a:t>de ter </a:t>
            </a:r>
            <a:r>
              <a:rPr lang="pt-BR" sz="2600" dirty="0" smtClean="0">
                <a:solidFill>
                  <a:schemeClr val="bg1"/>
                </a:solidFill>
              </a:rPr>
              <a:t>a postura </a:t>
            </a:r>
            <a:r>
              <a:rPr lang="pt-BR" sz="2600" dirty="0" smtClean="0">
                <a:solidFill>
                  <a:schemeClr val="bg1"/>
                </a:solidFill>
              </a:rPr>
              <a:t>interna que demonstre um real </a:t>
            </a:r>
            <a:r>
              <a:rPr lang="pt-BR" sz="2600" dirty="0" smtClean="0">
                <a:solidFill>
                  <a:schemeClr val="bg1"/>
                </a:solidFill>
              </a:rPr>
              <a:t>arrependimento perante </a:t>
            </a:r>
            <a:r>
              <a:rPr lang="pt-BR" sz="2600" dirty="0" smtClean="0">
                <a:solidFill>
                  <a:schemeClr val="bg1"/>
                </a:solidFill>
              </a:rPr>
              <a:t>o Senhor.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O jejum público do povo de Deus tem sido esquecido.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Vivemos dias difíceis para um cristianismo autêntico.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É necessário que reavaliemos as nossas práticas espirituais comunitárias a fim de que o que ainda é </a:t>
            </a:r>
            <a:r>
              <a:rPr lang="pt-BR" sz="2600" dirty="0" smtClean="0">
                <a:solidFill>
                  <a:schemeClr val="bg1"/>
                </a:solidFill>
              </a:rPr>
              <a:t>útil não </a:t>
            </a:r>
            <a:r>
              <a:rPr lang="pt-BR" sz="2600" dirty="0" smtClean="0">
                <a:solidFill>
                  <a:schemeClr val="bg1"/>
                </a:solidFill>
              </a:rPr>
              <a:t>seja desprezado.</a:t>
            </a:r>
            <a:endParaRPr lang="pt-BR" sz="26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E, depois disso, derramarei do meu </a:t>
            </a:r>
            <a:r>
              <a:rPr lang="pt-BR" dirty="0" smtClean="0">
                <a:solidFill>
                  <a:srgbClr val="92D050"/>
                </a:solidFill>
              </a:rPr>
              <a:t>Espírito sobre </a:t>
            </a:r>
            <a:r>
              <a:rPr lang="pt-BR" dirty="0" smtClean="0">
                <a:solidFill>
                  <a:srgbClr val="92D050"/>
                </a:solidFill>
              </a:rPr>
              <a:t>todos os povos. Os seus filhos e as suas </a:t>
            </a:r>
            <a:r>
              <a:rPr lang="pt-BR" dirty="0" smtClean="0">
                <a:solidFill>
                  <a:srgbClr val="92D050"/>
                </a:solidFill>
              </a:rPr>
              <a:t>filhas profetizarão</a:t>
            </a:r>
            <a:r>
              <a:rPr lang="pt-BR" dirty="0" smtClean="0">
                <a:solidFill>
                  <a:srgbClr val="92D050"/>
                </a:solidFill>
              </a:rPr>
              <a:t>, os velhos terão sonhos, os jovens </a:t>
            </a:r>
            <a:r>
              <a:rPr lang="pt-BR" dirty="0" smtClean="0">
                <a:solidFill>
                  <a:srgbClr val="92D050"/>
                </a:solidFill>
              </a:rPr>
              <a:t>terão visões</a:t>
            </a:r>
            <a:r>
              <a:rPr lang="pt-BR" dirty="0" smtClean="0">
                <a:solidFill>
                  <a:srgbClr val="92D050"/>
                </a:solidFill>
              </a:rPr>
              <a:t>. Até sobre os servos e as servas </a:t>
            </a:r>
            <a:r>
              <a:rPr lang="pt-BR" dirty="0" smtClean="0">
                <a:solidFill>
                  <a:srgbClr val="92D050"/>
                </a:solidFill>
              </a:rPr>
              <a:t>derramarei do </a:t>
            </a:r>
            <a:r>
              <a:rPr lang="pt-BR" dirty="0" smtClean="0">
                <a:solidFill>
                  <a:srgbClr val="92D050"/>
                </a:solidFill>
              </a:rPr>
              <a:t>meu Espírito naqueles </a:t>
            </a:r>
            <a:r>
              <a:rPr lang="pt-BR" dirty="0" smtClean="0">
                <a:solidFill>
                  <a:srgbClr val="92D050"/>
                </a:solidFill>
              </a:rPr>
              <a:t>dias.</a:t>
            </a:r>
            <a:r>
              <a:rPr lang="pt-BR" dirty="0" smtClean="0">
                <a:solidFill>
                  <a:schemeClr val="bg1"/>
                </a:solidFill>
              </a:rPr>
              <a:t>" (Joel 2:28-29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Joel exerceu seu ministério em Judá, no Reino do Sul.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</a:t>
            </a:r>
            <a:r>
              <a:rPr lang="pt-BR" sz="2250" dirty="0" smtClean="0">
                <a:solidFill>
                  <a:schemeClr val="bg1"/>
                </a:solidFill>
              </a:rPr>
              <a:t>livro trata: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sobre </a:t>
            </a:r>
            <a:r>
              <a:rPr lang="pt-BR" sz="2250" dirty="0" smtClean="0">
                <a:solidFill>
                  <a:schemeClr val="bg1"/>
                </a:solidFill>
              </a:rPr>
              <a:t>o </a:t>
            </a:r>
            <a:r>
              <a:rPr lang="pt-BR" sz="2250" dirty="0" smtClean="0">
                <a:solidFill>
                  <a:schemeClr val="bg1"/>
                </a:solidFill>
              </a:rPr>
              <a:t>derramamento do </a:t>
            </a:r>
            <a:r>
              <a:rPr lang="pt-BR" sz="2250" dirty="0" smtClean="0">
                <a:solidFill>
                  <a:schemeClr val="bg1"/>
                </a:solidFill>
              </a:rPr>
              <a:t>Espírito de Deus no futuro, com manifestações </a:t>
            </a:r>
            <a:r>
              <a:rPr lang="pt-BR" sz="2250" dirty="0" smtClean="0">
                <a:solidFill>
                  <a:schemeClr val="bg1"/>
                </a:solidFill>
              </a:rPr>
              <a:t>específicas;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da </a:t>
            </a:r>
            <a:r>
              <a:rPr lang="pt-BR" sz="2250" dirty="0" smtClean="0">
                <a:solidFill>
                  <a:schemeClr val="bg1"/>
                </a:solidFill>
              </a:rPr>
              <a:t>ameaça de julgamento de Deus contra Judá</a:t>
            </a:r>
            <a:r>
              <a:rPr lang="pt-BR" sz="2250" dirty="0" smtClean="0">
                <a:solidFill>
                  <a:schemeClr val="bg1"/>
                </a:solidFill>
              </a:rPr>
              <a:t>, que </a:t>
            </a:r>
            <a:r>
              <a:rPr lang="pt-BR" sz="2250" dirty="0" smtClean="0">
                <a:solidFill>
                  <a:schemeClr val="bg1"/>
                </a:solidFill>
              </a:rPr>
              <a:t>é ilustrado com a devastadora praga de </a:t>
            </a:r>
            <a:r>
              <a:rPr lang="pt-BR" sz="2250" dirty="0" smtClean="0">
                <a:solidFill>
                  <a:schemeClr val="bg1"/>
                </a:solidFill>
              </a:rPr>
              <a:t>gafanhotos;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da </a:t>
            </a:r>
            <a:r>
              <a:rPr lang="pt-BR" sz="2250" dirty="0" smtClean="0">
                <a:solidFill>
                  <a:schemeClr val="bg1"/>
                </a:solidFill>
              </a:rPr>
              <a:t>esperança de Judá </a:t>
            </a:r>
            <a:r>
              <a:rPr lang="pt-BR" sz="2250" dirty="0" smtClean="0">
                <a:solidFill>
                  <a:schemeClr val="bg1"/>
                </a:solidFill>
              </a:rPr>
              <a:t>no arrependimento e </a:t>
            </a:r>
            <a:r>
              <a:rPr lang="pt-BR" sz="2250" dirty="0" smtClean="0">
                <a:solidFill>
                  <a:schemeClr val="bg1"/>
                </a:solidFill>
              </a:rPr>
              <a:t>na misericórdia divina, que trará, com os </a:t>
            </a:r>
            <a:r>
              <a:rPr lang="pt-BR" sz="2250" dirty="0" smtClean="0">
                <a:solidFill>
                  <a:schemeClr val="bg1"/>
                </a:solidFill>
              </a:rPr>
              <a:t>julgamentos do </a:t>
            </a:r>
            <a:r>
              <a:rPr lang="pt-BR" sz="2250" dirty="0" smtClean="0">
                <a:solidFill>
                  <a:schemeClr val="bg1"/>
                </a:solidFill>
              </a:rPr>
              <a:t>Dia do Senhor, e na sua abundante misericórdia </a:t>
            </a:r>
            <a:r>
              <a:rPr lang="pt-BR" sz="2250" dirty="0" smtClean="0">
                <a:solidFill>
                  <a:schemeClr val="bg1"/>
                </a:solidFill>
              </a:rPr>
              <a:t>ao restaurar </a:t>
            </a:r>
            <a:r>
              <a:rPr lang="pt-BR" sz="2250" dirty="0" smtClean="0">
                <a:solidFill>
                  <a:schemeClr val="bg1"/>
                </a:solidFill>
              </a:rPr>
              <a:t>a nação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Esquema do conteúdo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 praga de gafanhotos e a seca — 1.1—2.17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Deus promete abençoar novamente a terra — 2.18-27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Dia do Senhor — 2.28—3.21</a:t>
            </a:r>
            <a:endParaRPr lang="pt-BR" sz="22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profeta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seu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estilo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seu</a:t>
            </a:r>
            <a:r>
              <a:rPr lang="en-US" sz="4000" dirty="0" smtClean="0">
                <a:solidFill>
                  <a:schemeClr val="bg1"/>
                </a:solidFill>
              </a:rPr>
              <a:t> tempo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Seu </a:t>
            </a:r>
            <a:r>
              <a:rPr lang="pt-BR" dirty="0" smtClean="0">
                <a:solidFill>
                  <a:schemeClr val="bg1"/>
                </a:solidFill>
              </a:rPr>
              <a:t>nome significa “</a:t>
            </a:r>
            <a:r>
              <a:rPr lang="pt-BR" dirty="0" err="1" smtClean="0">
                <a:solidFill>
                  <a:schemeClr val="bg1"/>
                </a:solidFill>
              </a:rPr>
              <a:t>Yahweh</a:t>
            </a:r>
            <a:r>
              <a:rPr lang="pt-BR" dirty="0" smtClean="0">
                <a:solidFill>
                  <a:schemeClr val="bg1"/>
                </a:solidFill>
              </a:rPr>
              <a:t> é </a:t>
            </a:r>
            <a:r>
              <a:rPr lang="pt-BR" dirty="0" smtClean="0">
                <a:solidFill>
                  <a:schemeClr val="bg1"/>
                </a:solidFill>
              </a:rPr>
              <a:t>Deus“.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Seu pai se chamava </a:t>
            </a:r>
            <a:r>
              <a:rPr lang="pt-BR" dirty="0" err="1" smtClean="0">
                <a:solidFill>
                  <a:schemeClr val="bg1"/>
                </a:solidFill>
              </a:rPr>
              <a:t>Petuel</a:t>
            </a:r>
            <a:r>
              <a:rPr lang="pt-BR" dirty="0" smtClean="0">
                <a:solidFill>
                  <a:schemeClr val="bg1"/>
                </a:solidFill>
              </a:rPr>
              <a:t> ou </a:t>
            </a:r>
            <a:r>
              <a:rPr lang="pt-BR" dirty="0" err="1" smtClean="0">
                <a:solidFill>
                  <a:schemeClr val="bg1"/>
                </a:solidFill>
              </a:rPr>
              <a:t>Betuel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Joel escreve como um poeta lírico e dramático.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 figuras de linguagem usadas por Joel mostram ser ele um homem inteligente.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Infelizmente há pessoas que pensam que os profetas eram beduínos, fanáticos, ignorantes e primitivos.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Esses homens foram geniais.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Prova disso é que aqui estamos, já entrados no terceiro milênio</a:t>
            </a:r>
            <a:r>
              <a:rPr lang="pt-BR" dirty="0" smtClean="0">
                <a:solidFill>
                  <a:schemeClr val="bg1"/>
                </a:solidFill>
              </a:rPr>
              <a:t>, aprendendo </a:t>
            </a:r>
            <a:r>
              <a:rPr lang="pt-BR" dirty="0" smtClean="0">
                <a:solidFill>
                  <a:schemeClr val="bg1"/>
                </a:solidFill>
              </a:rPr>
              <a:t>com eles, estudando o que escreveram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bg1"/>
                </a:solidFill>
              </a:rPr>
              <a:t>O </a:t>
            </a:r>
            <a:r>
              <a:rPr lang="en-US" sz="3800" dirty="0" err="1" smtClean="0">
                <a:solidFill>
                  <a:schemeClr val="bg1"/>
                </a:solidFill>
              </a:rPr>
              <a:t>juízo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imediato</a:t>
            </a:r>
            <a:r>
              <a:rPr lang="en-US" sz="3800" dirty="0" smtClean="0">
                <a:solidFill>
                  <a:schemeClr val="bg1"/>
                </a:solidFill>
              </a:rPr>
              <a:t>: A </a:t>
            </a:r>
            <a:r>
              <a:rPr lang="en-US" sz="3800" dirty="0" err="1" smtClean="0">
                <a:solidFill>
                  <a:schemeClr val="bg1"/>
                </a:solidFill>
              </a:rPr>
              <a:t>desolação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causada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pela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</a:rPr>
              <a:t>invasão</a:t>
            </a:r>
            <a:r>
              <a:rPr lang="en-US" sz="3800" dirty="0" smtClean="0">
                <a:solidFill>
                  <a:schemeClr val="bg1"/>
                </a:solidFill>
              </a:rPr>
              <a:t> de </a:t>
            </a:r>
            <a:r>
              <a:rPr lang="en-US" sz="3800" dirty="0" err="1" smtClean="0">
                <a:solidFill>
                  <a:schemeClr val="bg1"/>
                </a:solidFill>
              </a:rPr>
              <a:t>gafanhotos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82527" y="1556792"/>
            <a:ext cx="8964488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livro do profeta Joel é, sobretudo, escatológico.</a:t>
            </a:r>
          </a:p>
          <a:p>
            <a:r>
              <a:rPr lang="pt-BR" i="1" dirty="0" smtClean="0">
                <a:solidFill>
                  <a:schemeClr val="bg1"/>
                </a:solidFill>
              </a:rPr>
              <a:t>1 Ciência ou teoria do destino ou propósito últimos da humanidade e do mundo. 2 </a:t>
            </a:r>
            <a:r>
              <a:rPr lang="pt-BR" i="1" dirty="0" err="1" smtClean="0">
                <a:solidFill>
                  <a:schemeClr val="bg1"/>
                </a:solidFill>
              </a:rPr>
              <a:t>Teol</a:t>
            </a:r>
            <a:r>
              <a:rPr lang="pt-BR" i="1" dirty="0" smtClean="0">
                <a:solidFill>
                  <a:schemeClr val="bg1"/>
                </a:solidFill>
              </a:rPr>
              <a:t> Doutrina do destino último do homem (morte, ressurreição, juízo final) e do mundo (estado futuro</a:t>
            </a:r>
            <a:r>
              <a:rPr lang="pt-BR" i="1" dirty="0" smtClean="0">
                <a:solidFill>
                  <a:schemeClr val="bg1"/>
                </a:solidFill>
              </a:rPr>
              <a:t>).</a:t>
            </a:r>
            <a:r>
              <a:rPr lang="pt-BR" dirty="0" smtClean="0">
                <a:solidFill>
                  <a:schemeClr val="bg1"/>
                </a:solidFill>
              </a:rPr>
              <a:t> Definição Dicionário Michaelis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principal mensagem </a:t>
            </a:r>
            <a:r>
              <a:rPr lang="pt-BR" dirty="0" smtClean="0">
                <a:solidFill>
                  <a:schemeClr val="bg1"/>
                </a:solidFill>
              </a:rPr>
              <a:t>de Joel </a:t>
            </a:r>
            <a:r>
              <a:rPr lang="pt-BR" dirty="0" smtClean="0">
                <a:solidFill>
                  <a:schemeClr val="bg1"/>
                </a:solidFill>
              </a:rPr>
              <a:t>é que Deus julga, e essa mensagem da </a:t>
            </a:r>
            <a:r>
              <a:rPr lang="pt-BR" dirty="0" smtClean="0">
                <a:solidFill>
                  <a:schemeClr val="bg1"/>
                </a:solidFill>
              </a:rPr>
              <a:t>realidade do </a:t>
            </a:r>
            <a:r>
              <a:rPr lang="pt-BR" dirty="0" smtClean="0">
                <a:solidFill>
                  <a:schemeClr val="bg1"/>
                </a:solidFill>
              </a:rPr>
              <a:t>juízo divino, conforme orientação do profeta ao povo</a:t>
            </a:r>
            <a:r>
              <a:rPr lang="pt-BR" dirty="0" smtClean="0">
                <a:solidFill>
                  <a:schemeClr val="bg1"/>
                </a:solidFill>
              </a:rPr>
              <a:t>, não </a:t>
            </a:r>
            <a:r>
              <a:rPr lang="pt-BR" dirty="0" smtClean="0">
                <a:solidFill>
                  <a:schemeClr val="bg1"/>
                </a:solidFill>
              </a:rPr>
              <a:t>deveria ser esquecida, mas recontada às </a:t>
            </a:r>
            <a:r>
              <a:rPr lang="pt-BR" dirty="0" smtClean="0">
                <a:solidFill>
                  <a:schemeClr val="bg1"/>
                </a:solidFill>
              </a:rPr>
              <a:t>gerações seguintes.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é à toa que Deus permitiu que essa </a:t>
            </a:r>
            <a:r>
              <a:rPr lang="pt-BR" dirty="0" smtClean="0">
                <a:solidFill>
                  <a:schemeClr val="bg1"/>
                </a:solidFill>
              </a:rPr>
              <a:t>obra inspirada </a:t>
            </a:r>
            <a:r>
              <a:rPr lang="pt-BR" dirty="0" smtClean="0">
                <a:solidFill>
                  <a:schemeClr val="bg1"/>
                </a:solidFill>
              </a:rPr>
              <a:t>pelo Espírito Santo ficasse para a posteridade</a:t>
            </a:r>
            <a:r>
              <a:rPr lang="pt-BR" dirty="0" smtClean="0">
                <a:solidFill>
                  <a:schemeClr val="bg1"/>
                </a:solidFill>
              </a:rPr>
              <a:t>, para </a:t>
            </a:r>
            <a:r>
              <a:rPr lang="pt-BR" dirty="0" smtClean="0">
                <a:solidFill>
                  <a:schemeClr val="bg1"/>
                </a:solidFill>
              </a:rPr>
              <a:t>que sua mensagem nunca fosse </a:t>
            </a:r>
            <a:r>
              <a:rPr lang="pt-BR" dirty="0" smtClean="0">
                <a:solidFill>
                  <a:schemeClr val="bg1"/>
                </a:solidFill>
              </a:rPr>
              <a:t>esquecida e pudesse brilhar </a:t>
            </a:r>
            <a:r>
              <a:rPr lang="pt-BR" dirty="0" smtClean="0">
                <a:solidFill>
                  <a:schemeClr val="bg1"/>
                </a:solidFill>
              </a:rPr>
              <a:t>durante séculos, despertando vidas.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imediato</a:t>
            </a:r>
            <a:r>
              <a:rPr lang="en-US" sz="4000" dirty="0" smtClean="0">
                <a:solidFill>
                  <a:schemeClr val="bg1"/>
                </a:solidFill>
              </a:rPr>
              <a:t>: A </a:t>
            </a:r>
            <a:r>
              <a:rPr lang="en-US" sz="4000" dirty="0" err="1" smtClean="0">
                <a:solidFill>
                  <a:schemeClr val="bg1"/>
                </a:solidFill>
              </a:rPr>
              <a:t>desolação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causada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pela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invasão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gafanhotos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invasão assoladora dos gafanhotos não é </a:t>
            </a:r>
            <a:r>
              <a:rPr lang="pt-BR" sz="2400" dirty="0" smtClean="0">
                <a:solidFill>
                  <a:schemeClr val="bg1"/>
                </a:solidFill>
              </a:rPr>
              <a:t>uma tragédia natural</a:t>
            </a:r>
            <a:r>
              <a:rPr lang="pt-BR" sz="2400" dirty="0" smtClean="0">
                <a:solidFill>
                  <a:schemeClr val="bg1"/>
                </a:solidFill>
              </a:rPr>
              <a:t>, mas a vara disciplinadora de Deus sobre o povo da aliança.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Não existe acaso, coincidência, nem determinismo cego.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Joel faz </a:t>
            </a:r>
            <a:r>
              <a:rPr lang="pt-BR" sz="2400" dirty="0" smtClean="0">
                <a:solidFill>
                  <a:schemeClr val="bg1"/>
                </a:solidFill>
              </a:rPr>
              <a:t>uma descrição </a:t>
            </a:r>
            <a:r>
              <a:rPr lang="pt-BR" sz="2400" dirty="0" smtClean="0">
                <a:solidFill>
                  <a:schemeClr val="bg1"/>
                </a:solidFill>
              </a:rPr>
              <a:t>vívida e alarmante de uma invasão </a:t>
            </a:r>
            <a:r>
              <a:rPr lang="pt-BR" sz="2400" dirty="0" smtClean="0">
                <a:solidFill>
                  <a:schemeClr val="bg1"/>
                </a:solidFill>
              </a:rPr>
              <a:t>avassaladora de </a:t>
            </a:r>
            <a:r>
              <a:rPr lang="pt-BR" sz="2400" dirty="0" smtClean="0">
                <a:solidFill>
                  <a:schemeClr val="bg1"/>
                </a:solidFill>
              </a:rPr>
              <a:t>gafanhotos em todo o território de Judá.</a:t>
            </a:r>
            <a:endParaRPr lang="pt-BR" sz="2400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31640" y="4149080"/>
          <a:ext cx="5184576" cy="236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090"/>
                <a:gridCol w="2364486"/>
              </a:tblGrid>
              <a:tr h="475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Transliteração</a:t>
                      </a:r>
                      <a:r>
                        <a:rPr lang="pt-BR" baseline="0" dirty="0" smtClean="0"/>
                        <a:t> do Hebraico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Significado</a:t>
                      </a:r>
                      <a:endParaRPr lang="pt-BR" dirty="0"/>
                    </a:p>
                  </a:txBody>
                  <a:tcPr/>
                </a:tc>
              </a:tr>
              <a:tr h="460343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gazam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Gafanhoto Cortador</a:t>
                      </a:r>
                      <a:endParaRPr lang="pt-BR" dirty="0"/>
                    </a:p>
                  </a:txBody>
                  <a:tcPr/>
                </a:tc>
              </a:tr>
              <a:tr h="47576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arbeh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Gafanhoto </a:t>
                      </a:r>
                      <a:r>
                        <a:rPr lang="pt-BR" dirty="0" err="1" smtClean="0"/>
                        <a:t>Migrador</a:t>
                      </a:r>
                      <a:endParaRPr lang="pt-BR" dirty="0"/>
                    </a:p>
                  </a:txBody>
                  <a:tcPr/>
                </a:tc>
              </a:tr>
              <a:tr h="47576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yeleq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Gafanhoto Saltador</a:t>
                      </a:r>
                      <a:endParaRPr lang="pt-BR" dirty="0"/>
                    </a:p>
                  </a:txBody>
                  <a:tcPr/>
                </a:tc>
              </a:tr>
              <a:tr h="47576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hãsil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Gafanhoto Destruidor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imediato</a:t>
            </a:r>
            <a:r>
              <a:rPr lang="en-US" sz="4000" dirty="0" smtClean="0">
                <a:solidFill>
                  <a:schemeClr val="bg1"/>
                </a:solidFill>
              </a:rPr>
              <a:t>: A </a:t>
            </a:r>
            <a:r>
              <a:rPr lang="en-US" sz="4000" dirty="0" err="1" smtClean="0">
                <a:solidFill>
                  <a:schemeClr val="bg1"/>
                </a:solidFill>
              </a:rPr>
              <a:t>desolação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causada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pela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invasão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gafanhotos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não se aprende com os </a:t>
            </a:r>
            <a:r>
              <a:rPr lang="pt-BR" dirty="0" smtClean="0">
                <a:solidFill>
                  <a:schemeClr val="bg1"/>
                </a:solidFill>
              </a:rPr>
              <a:t>erros do </a:t>
            </a:r>
            <a:r>
              <a:rPr lang="pt-BR" dirty="0" smtClean="0">
                <a:solidFill>
                  <a:schemeClr val="bg1"/>
                </a:solidFill>
              </a:rPr>
              <a:t>passado, tem-se a tendência de repeti-los.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história precisa </a:t>
            </a:r>
            <a:r>
              <a:rPr lang="pt-BR" dirty="0" smtClean="0">
                <a:solidFill>
                  <a:schemeClr val="bg1"/>
                </a:solidFill>
              </a:rPr>
              <a:t>ser nossa pedagoga, não </a:t>
            </a:r>
            <a:r>
              <a:rPr lang="pt-BR" dirty="0" smtClean="0">
                <a:solidFill>
                  <a:schemeClr val="bg1"/>
                </a:solidFill>
              </a:rPr>
              <a:t>nossa </a:t>
            </a:r>
            <a:r>
              <a:rPr lang="pt-BR" dirty="0" err="1" smtClean="0">
                <a:solidFill>
                  <a:schemeClr val="bg1"/>
                </a:solidFill>
              </a:rPr>
              <a:t>coveira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Os eventos </a:t>
            </a:r>
            <a:r>
              <a:rPr lang="pt-BR" dirty="0" smtClean="0">
                <a:solidFill>
                  <a:schemeClr val="bg1"/>
                </a:solidFill>
              </a:rPr>
              <a:t>de uma nação são lições para todas as demais</a:t>
            </a:r>
            <a:r>
              <a:rPr lang="pt-BR" dirty="0" smtClean="0">
                <a:solidFill>
                  <a:schemeClr val="bg1"/>
                </a:solidFill>
              </a:rPr>
              <a:t>, pois </a:t>
            </a:r>
            <a:r>
              <a:rPr lang="pt-BR" dirty="0" smtClean="0">
                <a:solidFill>
                  <a:schemeClr val="bg1"/>
                </a:solidFill>
              </a:rPr>
              <a:t>se a memória do amor de Deus não nos </a:t>
            </a:r>
            <a:r>
              <a:rPr lang="pt-BR" dirty="0" smtClean="0">
                <a:solidFill>
                  <a:schemeClr val="bg1"/>
                </a:solidFill>
              </a:rPr>
              <a:t>despertar a </a:t>
            </a:r>
            <a:r>
              <a:rPr lang="pt-BR" dirty="0" smtClean="0">
                <a:solidFill>
                  <a:schemeClr val="bg1"/>
                </a:solidFill>
              </a:rPr>
              <a:t>gratidão, a memória dos ais do seu juízo, </a:t>
            </a:r>
            <a:r>
              <a:rPr lang="pt-BR" dirty="0" smtClean="0">
                <a:solidFill>
                  <a:schemeClr val="bg1"/>
                </a:solidFill>
              </a:rPr>
              <a:t>certamente nos ameaçará com a humilhação.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Joel conclama os sacerdotes do Senhor ao </a:t>
            </a:r>
            <a:r>
              <a:rPr lang="pt-BR" dirty="0" smtClean="0">
                <a:solidFill>
                  <a:schemeClr val="bg1"/>
                </a:solidFill>
              </a:rPr>
              <a:t>arrependimento (</a:t>
            </a:r>
            <a:r>
              <a:rPr lang="pt-BR" dirty="0" smtClean="0">
                <a:solidFill>
                  <a:schemeClr val="bg1"/>
                </a:solidFill>
              </a:rPr>
              <a:t>1:13,14). O texto fala de clamor, pranto</a:t>
            </a:r>
            <a:r>
              <a:rPr lang="pt-BR" dirty="0" smtClean="0">
                <a:solidFill>
                  <a:schemeClr val="bg1"/>
                </a:solidFill>
              </a:rPr>
              <a:t>, pano </a:t>
            </a:r>
            <a:r>
              <a:rPr lang="pt-BR" dirty="0" smtClean="0">
                <a:solidFill>
                  <a:schemeClr val="bg1"/>
                </a:solidFill>
              </a:rPr>
              <a:t>de saco e jejum.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imediato</a:t>
            </a:r>
            <a:r>
              <a:rPr lang="en-US" sz="4000" dirty="0" smtClean="0">
                <a:solidFill>
                  <a:schemeClr val="bg1"/>
                </a:solidFill>
              </a:rPr>
              <a:t>: A </a:t>
            </a:r>
            <a:r>
              <a:rPr lang="en-US" sz="4000" dirty="0" err="1" smtClean="0">
                <a:solidFill>
                  <a:schemeClr val="bg1"/>
                </a:solidFill>
              </a:rPr>
              <a:t>desolação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causada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pela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invasão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gafanhotos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Conquanto o povo de Deus não </a:t>
            </a:r>
            <a:r>
              <a:rPr lang="pt-BR" dirty="0" smtClean="0">
                <a:solidFill>
                  <a:schemeClr val="bg1"/>
                </a:solidFill>
              </a:rPr>
              <a:t>experimente pragas </a:t>
            </a:r>
            <a:r>
              <a:rPr lang="pt-BR" dirty="0" smtClean="0">
                <a:solidFill>
                  <a:schemeClr val="bg1"/>
                </a:solidFill>
              </a:rPr>
              <a:t>literais de gafanhotos, mui provavelmente vê </a:t>
            </a:r>
            <a:r>
              <a:rPr lang="pt-BR" dirty="0" smtClean="0">
                <a:solidFill>
                  <a:schemeClr val="bg1"/>
                </a:solidFill>
              </a:rPr>
              <a:t>congregações devastadas </a:t>
            </a:r>
            <a:r>
              <a:rPr lang="pt-BR" dirty="0" smtClean="0">
                <a:solidFill>
                  <a:schemeClr val="bg1"/>
                </a:solidFill>
              </a:rPr>
              <a:t>por aflições, pecados e </a:t>
            </a:r>
            <a:r>
              <a:rPr lang="pt-BR" dirty="0" smtClean="0">
                <a:solidFill>
                  <a:schemeClr val="bg1"/>
                </a:solidFill>
              </a:rPr>
              <a:t>doenças que </a:t>
            </a:r>
            <a:r>
              <a:rPr lang="pt-BR" dirty="0" smtClean="0">
                <a:solidFill>
                  <a:schemeClr val="bg1"/>
                </a:solidFill>
              </a:rPr>
              <a:t>angustiam famílias inteiras.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Diante </a:t>
            </a:r>
            <a:r>
              <a:rPr lang="pt-BR" dirty="0" smtClean="0">
                <a:solidFill>
                  <a:schemeClr val="bg1"/>
                </a:solidFill>
              </a:rPr>
              <a:t>disso o </a:t>
            </a:r>
            <a:r>
              <a:rPr lang="pt-BR" dirty="0" smtClean="0">
                <a:solidFill>
                  <a:schemeClr val="bg1"/>
                </a:solidFill>
              </a:rPr>
              <a:t>conselho bíblico </a:t>
            </a:r>
            <a:r>
              <a:rPr lang="pt-BR" dirty="0" smtClean="0">
                <a:solidFill>
                  <a:schemeClr val="bg1"/>
                </a:solidFill>
              </a:rPr>
              <a:t>para se resolver tais impasses é que a liderança</a:t>
            </a:r>
            <a:r>
              <a:rPr lang="pt-BR" dirty="0" smtClean="0">
                <a:solidFill>
                  <a:schemeClr val="bg1"/>
                </a:solidFill>
              </a:rPr>
              <a:t>, juntamente </a:t>
            </a:r>
            <a:r>
              <a:rPr lang="pt-BR" dirty="0" smtClean="0">
                <a:solidFill>
                  <a:schemeClr val="bg1"/>
                </a:solidFill>
              </a:rPr>
              <a:t>com a </a:t>
            </a:r>
            <a:r>
              <a:rPr lang="pt-BR" dirty="0" err="1" smtClean="0">
                <a:solidFill>
                  <a:schemeClr val="bg1"/>
                </a:solidFill>
              </a:rPr>
              <a:t>membresia</a:t>
            </a:r>
            <a:r>
              <a:rPr lang="pt-BR" dirty="0" smtClean="0">
                <a:solidFill>
                  <a:schemeClr val="bg1"/>
                </a:solidFill>
              </a:rPr>
              <a:t>, reconheça igualmente</a:t>
            </a:r>
            <a:r>
              <a:rPr lang="pt-BR" dirty="0" smtClean="0">
                <a:solidFill>
                  <a:schemeClr val="bg1"/>
                </a:solidFill>
              </a:rPr>
              <a:t>, com </a:t>
            </a:r>
            <a:r>
              <a:rPr lang="pt-BR" dirty="0" smtClean="0">
                <a:solidFill>
                  <a:schemeClr val="bg1"/>
                </a:solidFill>
              </a:rPr>
              <a:t>a máxima urgência, a necessidade de ajuda, </a:t>
            </a:r>
            <a:r>
              <a:rPr lang="pt-BR" dirty="0" smtClean="0">
                <a:solidFill>
                  <a:schemeClr val="bg1"/>
                </a:solidFill>
              </a:rPr>
              <a:t>poder e </a:t>
            </a:r>
            <a:r>
              <a:rPr lang="pt-BR" dirty="0" smtClean="0">
                <a:solidFill>
                  <a:schemeClr val="bg1"/>
                </a:solidFill>
              </a:rPr>
              <a:t>bênção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Devem </a:t>
            </a:r>
            <a:r>
              <a:rPr lang="pt-BR" dirty="0" smtClean="0">
                <a:solidFill>
                  <a:schemeClr val="bg1"/>
                </a:solidFill>
              </a:rPr>
              <a:t>voltar-se a ele com a sinceridade</a:t>
            </a:r>
            <a:r>
              <a:rPr lang="pt-BR" dirty="0" smtClean="0">
                <a:solidFill>
                  <a:schemeClr val="bg1"/>
                </a:solidFill>
              </a:rPr>
              <a:t>, intensidade</a:t>
            </a:r>
            <a:r>
              <a:rPr lang="pt-BR" dirty="0" smtClean="0">
                <a:solidFill>
                  <a:schemeClr val="bg1"/>
                </a:solidFill>
              </a:rPr>
              <a:t>, arrependimento e intercessão </a:t>
            </a:r>
            <a:r>
              <a:rPr lang="pt-BR" dirty="0" smtClean="0">
                <a:solidFill>
                  <a:schemeClr val="bg1"/>
                </a:solidFill>
              </a:rPr>
              <a:t>descritos por </a:t>
            </a:r>
            <a:r>
              <a:rPr lang="pt-BR" dirty="0" smtClean="0">
                <a:solidFill>
                  <a:schemeClr val="bg1"/>
                </a:solidFill>
              </a:rPr>
              <a:t>Joel (</a:t>
            </a:r>
            <a:r>
              <a:rPr lang="pt-BR" dirty="0" err="1" smtClean="0">
                <a:solidFill>
                  <a:schemeClr val="bg1"/>
                </a:solidFill>
              </a:rPr>
              <a:t>Jl</a:t>
            </a:r>
            <a:r>
              <a:rPr lang="pt-BR" dirty="0" smtClean="0">
                <a:solidFill>
                  <a:schemeClr val="bg1"/>
                </a:solidFill>
              </a:rPr>
              <a:t> 1:13,14; 2:12-17).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Só </a:t>
            </a:r>
            <a:r>
              <a:rPr lang="pt-BR" dirty="0" smtClean="0">
                <a:solidFill>
                  <a:schemeClr val="bg1"/>
                </a:solidFill>
              </a:rPr>
              <a:t>há restauração </a:t>
            </a:r>
            <a:r>
              <a:rPr lang="pt-BR" dirty="0" smtClean="0">
                <a:solidFill>
                  <a:schemeClr val="bg1"/>
                </a:solidFill>
              </a:rPr>
              <a:t>e avivamento </a:t>
            </a:r>
            <a:r>
              <a:rPr lang="pt-BR" dirty="0" smtClean="0">
                <a:solidFill>
                  <a:schemeClr val="bg1"/>
                </a:solidFill>
              </a:rPr>
              <a:t>onde há genuíno arrependimento.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iminente</a:t>
            </a:r>
            <a:r>
              <a:rPr lang="en-US" sz="4000" dirty="0" smtClean="0">
                <a:solidFill>
                  <a:schemeClr val="bg1"/>
                </a:solidFill>
              </a:rPr>
              <a:t>: a </a:t>
            </a:r>
            <a:r>
              <a:rPr lang="en-US" sz="4000" dirty="0" err="1" smtClean="0">
                <a:solidFill>
                  <a:schemeClr val="bg1"/>
                </a:solidFill>
              </a:rPr>
              <a:t>verdadeira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conversão</a:t>
            </a:r>
            <a:r>
              <a:rPr lang="en-US" sz="4000" dirty="0" smtClean="0">
                <a:solidFill>
                  <a:schemeClr val="bg1"/>
                </a:solidFill>
              </a:rPr>
              <a:t> e a </a:t>
            </a:r>
            <a:r>
              <a:rPr lang="en-US" sz="4000" dirty="0" err="1" smtClean="0">
                <a:solidFill>
                  <a:schemeClr val="bg1"/>
                </a:solidFill>
              </a:rPr>
              <a:t>promessa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fartura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Joel começa falando de uma invasão militar </a:t>
            </a:r>
            <a:r>
              <a:rPr lang="pt-BR" dirty="0" smtClean="0">
                <a:solidFill>
                  <a:schemeClr val="bg1"/>
                </a:solidFill>
              </a:rPr>
              <a:t>que Judá </a:t>
            </a:r>
            <a:r>
              <a:rPr lang="pt-BR" dirty="0" smtClean="0">
                <a:solidFill>
                  <a:schemeClr val="bg1"/>
                </a:solidFill>
              </a:rPr>
              <a:t>também sofreria (2:2-4) para, mais à frente, </a:t>
            </a:r>
            <a:r>
              <a:rPr lang="pt-BR" dirty="0" smtClean="0">
                <a:solidFill>
                  <a:schemeClr val="bg1"/>
                </a:solidFill>
              </a:rPr>
              <a:t>ainda no </a:t>
            </a:r>
            <a:r>
              <a:rPr lang="pt-BR" dirty="0" smtClean="0">
                <a:solidFill>
                  <a:schemeClr val="bg1"/>
                </a:solidFill>
              </a:rPr>
              <a:t>capítulo 2, aludir ao Dia do Senhor em sua </a:t>
            </a:r>
            <a:r>
              <a:rPr lang="pt-BR" dirty="0" smtClean="0">
                <a:solidFill>
                  <a:schemeClr val="bg1"/>
                </a:solidFill>
              </a:rPr>
              <a:t>acepção absolutamente </a:t>
            </a:r>
            <a:r>
              <a:rPr lang="pt-BR" dirty="0" smtClean="0">
                <a:solidFill>
                  <a:schemeClr val="bg1"/>
                </a:solidFill>
              </a:rPr>
              <a:t>escatológica.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Tudo indica que os exércitos do Norte (2:20) </a:t>
            </a:r>
            <a:r>
              <a:rPr lang="pt-BR" dirty="0" smtClean="0">
                <a:solidFill>
                  <a:schemeClr val="bg1"/>
                </a:solidFill>
              </a:rPr>
              <a:t>são uma </a:t>
            </a:r>
            <a:r>
              <a:rPr lang="pt-BR" dirty="0" smtClean="0">
                <a:solidFill>
                  <a:schemeClr val="bg1"/>
                </a:solidFill>
              </a:rPr>
              <a:t>referência aos exércitos da Assíria e Babilônia.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Aqui, Deus conclama mais uma vez o povo ao </a:t>
            </a:r>
            <a:r>
              <a:rPr lang="pt-BR" dirty="0" smtClean="0">
                <a:solidFill>
                  <a:schemeClr val="bg1"/>
                </a:solidFill>
              </a:rPr>
              <a:t>arrependimento – </a:t>
            </a:r>
            <a:r>
              <a:rPr lang="pt-BR" dirty="0" smtClean="0">
                <a:solidFill>
                  <a:schemeClr val="bg1"/>
                </a:solidFill>
              </a:rPr>
              <a:t>mas a um arrependimento realmente sincero</a:t>
            </a:r>
            <a:r>
              <a:rPr lang="pt-BR" dirty="0" smtClean="0">
                <a:solidFill>
                  <a:schemeClr val="bg1"/>
                </a:solidFill>
              </a:rPr>
              <a:t>, verdadeiro</a:t>
            </a:r>
            <a:r>
              <a:rPr lang="pt-BR" dirty="0" smtClean="0">
                <a:solidFill>
                  <a:schemeClr val="bg1"/>
                </a:solidFill>
              </a:rPr>
              <a:t>, genuíno, autêntico (2:2,13).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"O Dia do Senhor" se refere tanto ao julgamento divino de forma geral </a:t>
            </a:r>
            <a:r>
              <a:rPr lang="pt-BR" dirty="0" smtClean="0">
                <a:solidFill>
                  <a:schemeClr val="bg1"/>
                </a:solidFill>
              </a:rPr>
              <a:t>– sendo</a:t>
            </a:r>
            <a:r>
              <a:rPr lang="pt-BR" dirty="0" smtClean="0">
                <a:solidFill>
                  <a:schemeClr val="bg1"/>
                </a:solidFill>
              </a:rPr>
              <a:t>, nesse caso, usada para se referir a um </a:t>
            </a:r>
            <a:r>
              <a:rPr lang="pt-BR" dirty="0" smtClean="0">
                <a:solidFill>
                  <a:schemeClr val="bg1"/>
                </a:solidFill>
              </a:rPr>
              <a:t>julgamento específico </a:t>
            </a:r>
            <a:r>
              <a:rPr lang="pt-BR" dirty="0" smtClean="0">
                <a:solidFill>
                  <a:schemeClr val="bg1"/>
                </a:solidFill>
              </a:rPr>
              <a:t>que poderia ser tomado como </a:t>
            </a:r>
            <a:r>
              <a:rPr lang="pt-BR" dirty="0" smtClean="0">
                <a:solidFill>
                  <a:schemeClr val="bg1"/>
                </a:solidFill>
              </a:rPr>
              <a:t>símbolo do </a:t>
            </a:r>
            <a:r>
              <a:rPr lang="pt-BR" dirty="0" smtClean="0">
                <a:solidFill>
                  <a:schemeClr val="bg1"/>
                </a:solidFill>
              </a:rPr>
              <a:t>Grande Julgamento Final – como também, e </a:t>
            </a:r>
            <a:r>
              <a:rPr lang="pt-BR" dirty="0" smtClean="0">
                <a:solidFill>
                  <a:schemeClr val="bg1"/>
                </a:solidFill>
              </a:rPr>
              <a:t>na maioria </a:t>
            </a:r>
            <a:r>
              <a:rPr lang="pt-BR" dirty="0" smtClean="0">
                <a:solidFill>
                  <a:schemeClr val="bg1"/>
                </a:solidFill>
              </a:rPr>
              <a:t>das vezes, ao Juízo do Fim dos Tempos, </a:t>
            </a:r>
            <a:r>
              <a:rPr lang="pt-BR" dirty="0" smtClean="0">
                <a:solidFill>
                  <a:schemeClr val="bg1"/>
                </a:solidFill>
              </a:rPr>
              <a:t>quando toda </a:t>
            </a:r>
            <a:r>
              <a:rPr lang="pt-BR" dirty="0" smtClean="0">
                <a:solidFill>
                  <a:schemeClr val="bg1"/>
                </a:solidFill>
              </a:rPr>
              <a:t>a impiedade será julgada pelo Senhor.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Nessa </a:t>
            </a:r>
            <a:r>
              <a:rPr lang="pt-BR" dirty="0" smtClean="0">
                <a:solidFill>
                  <a:schemeClr val="bg1"/>
                </a:solidFill>
              </a:rPr>
              <a:t>passagem</a:t>
            </a:r>
            <a:r>
              <a:rPr lang="pt-BR" dirty="0" smtClean="0">
                <a:solidFill>
                  <a:schemeClr val="bg1"/>
                </a:solidFill>
              </a:rPr>
              <a:t>, Deus </a:t>
            </a:r>
            <a:r>
              <a:rPr lang="pt-BR" dirty="0" smtClean="0">
                <a:solidFill>
                  <a:schemeClr val="bg1"/>
                </a:solidFill>
              </a:rPr>
              <a:t>está afirmando que penitência externa </a:t>
            </a:r>
            <a:r>
              <a:rPr lang="pt-BR" dirty="0" smtClean="0">
                <a:solidFill>
                  <a:schemeClr val="bg1"/>
                </a:solidFill>
              </a:rPr>
              <a:t>não muda </a:t>
            </a:r>
            <a:r>
              <a:rPr lang="pt-BR" dirty="0" smtClean="0">
                <a:solidFill>
                  <a:schemeClr val="bg1"/>
                </a:solidFill>
              </a:rPr>
              <a:t>nada. É preciso um coração realmente </a:t>
            </a:r>
            <a:r>
              <a:rPr lang="pt-BR" dirty="0" smtClean="0">
                <a:solidFill>
                  <a:schemeClr val="bg1"/>
                </a:solidFill>
              </a:rPr>
              <a:t>rasgado diante </a:t>
            </a:r>
            <a:r>
              <a:rPr lang="pt-BR" dirty="0" smtClean="0">
                <a:solidFill>
                  <a:schemeClr val="bg1"/>
                </a:solidFill>
              </a:rPr>
              <a:t>do Senhor para que ele se volte para o seu </a:t>
            </a:r>
            <a:r>
              <a:rPr lang="pt-BR" dirty="0" smtClean="0">
                <a:solidFill>
                  <a:schemeClr val="bg1"/>
                </a:solidFill>
              </a:rPr>
              <a:t>povo com </a:t>
            </a:r>
            <a:r>
              <a:rPr lang="pt-BR" dirty="0" smtClean="0">
                <a:solidFill>
                  <a:schemeClr val="bg1"/>
                </a:solidFill>
              </a:rPr>
              <a:t>perdão, restauração e bênçãos (</a:t>
            </a:r>
            <a:r>
              <a:rPr lang="pt-BR" dirty="0" smtClean="0">
                <a:solidFill>
                  <a:schemeClr val="bg1"/>
                </a:solidFill>
              </a:rPr>
              <a:t>2:13).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É a conversão do homem que faz Deus mudar o juízo em bênção.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4928</TotalTime>
  <Words>1356</Words>
  <Application>Microsoft Office PowerPoint</Application>
  <PresentationFormat>Apresentação na tela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Joel – O derramamento do Espírito Santo</vt:lpstr>
      <vt:lpstr>Texto básico</vt:lpstr>
      <vt:lpstr>Introdução</vt:lpstr>
      <vt:lpstr>O profeta, seu estilo e seu tempo</vt:lpstr>
      <vt:lpstr>O juízo imediato: A desolação causada pela invasão de gafanhotos</vt:lpstr>
      <vt:lpstr>O juízo imediato: A desolação causada pela invasão de gafanhotos</vt:lpstr>
      <vt:lpstr>O juízo imediato: A desolação causada pela invasão de gafanhotos</vt:lpstr>
      <vt:lpstr>O juízo imediato: A desolação causada pela invasão de gafanhotos</vt:lpstr>
      <vt:lpstr>Um juízo iminente: a verdadeira conversão e a promessa de fartura</vt:lpstr>
      <vt:lpstr>O Derramamento do Espírito Santo</vt:lpstr>
      <vt:lpstr>Um juízo futuro: o julgamento das nações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750</cp:revision>
  <dcterms:modified xsi:type="dcterms:W3CDTF">2014-07-19T01:02:37Z</dcterms:modified>
</cp:coreProperties>
</file>