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73" r:id="rId4"/>
    <p:sldId id="302" r:id="rId5"/>
    <p:sldId id="258" r:id="rId6"/>
    <p:sldId id="303" r:id="rId7"/>
    <p:sldId id="304" r:id="rId8"/>
    <p:sldId id="305" r:id="rId9"/>
    <p:sldId id="307" r:id="rId10"/>
    <p:sldId id="30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24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96259-D431-4BF5-8102-46E208C3431B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2CFFB-F513-4651-9D7D-439B96577122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2CFFB-F513-4651-9D7D-439B965771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434146-DFCC-4184-B3D2-6BC899A35A4E}" type="datetime1">
              <a:rPr lang="ru-RU" smtClean="0"/>
              <a:pPr/>
              <a:t>22.08.2014</a:t>
            </a:fld>
            <a:endParaRPr lang="ru-RU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8EFC-6DC9-4253-80F5-9CFCF1871BDE}" type="datetime1">
              <a:rPr lang="ru-RU" smtClean="0"/>
              <a:pPr/>
              <a:t>22.08.2014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35EDE2-FC3D-4325-8E92-43D261924B5D}" type="datetime1">
              <a:rPr lang="ru-RU" smtClean="0"/>
              <a:pPr/>
              <a:t>22.08.2014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77CE-D657-4FFE-973F-70CB48565638}" type="datetime1">
              <a:rPr lang="ru-RU" smtClean="0"/>
              <a:pPr/>
              <a:t>22.08.2014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FC9F-1A60-4437-B21B-072356D11D23}" type="datetime1">
              <a:rPr lang="ru-RU" smtClean="0"/>
              <a:pPr/>
              <a:t>22.08.2014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14503C-6E43-4D0A-B665-2F7991BAA1A5}" type="datetime1">
              <a:rPr lang="ru-RU" smtClean="0"/>
              <a:pPr/>
              <a:t>22.08.2014</a:t>
            </a:fld>
            <a:endParaRPr lang="ru-RU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F75C64-633F-4F7A-A0B5-854B189D7AC5}" type="datetime1">
              <a:rPr lang="ru-RU" smtClean="0"/>
              <a:pPr/>
              <a:t>22.08.2014</a:t>
            </a:fld>
            <a:endParaRPr lang="ru-RU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2B56-2EEB-4AED-A967-59097688711C}" type="datetime1">
              <a:rPr lang="ru-RU" smtClean="0"/>
              <a:pPr/>
              <a:t>22.08.2014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3794-971F-4A65-88E4-C0F13DE3E840}" type="datetime1">
              <a:rPr lang="ru-RU" smtClean="0"/>
              <a:pPr/>
              <a:t>22.08.2014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7CEC-9319-4B14-A7FA-2240043573EA}" type="datetime1">
              <a:rPr lang="ru-RU" smtClean="0"/>
              <a:pPr/>
              <a:t>22.08.2014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DE66FD5-F4CB-49F4-8E13-9A83ACF38A81}" type="datetime1">
              <a:rPr lang="ru-RU" smtClean="0"/>
              <a:pPr/>
              <a:t>22.08.2014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A21A03-5CD2-4A78-8FDA-36A515D44366}" type="datetime1">
              <a:rPr lang="ru-RU" smtClean="0"/>
              <a:pPr/>
              <a:t>22.08.2014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Naum</a:t>
            </a:r>
            <a:r>
              <a:rPr lang="pt-BR" dirty="0" smtClean="0"/>
              <a:t> – o limite da tolerância Divina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Conclusão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12968" cy="5069160"/>
          </a:xfrm>
        </p:spPr>
        <p:txBody>
          <a:bodyPr numCol="1">
            <a:noAutofit/>
          </a:bodyPr>
          <a:lstStyle/>
          <a:p>
            <a:r>
              <a:rPr lang="pt-BR" sz="1650" dirty="0" smtClean="0">
                <a:solidFill>
                  <a:schemeClr val="bg1"/>
                </a:solidFill>
              </a:rPr>
              <a:t>A profecia de </a:t>
            </a:r>
            <a:r>
              <a:rPr lang="pt-BR" sz="1650" dirty="0" err="1" smtClean="0">
                <a:solidFill>
                  <a:schemeClr val="bg1"/>
                </a:solidFill>
              </a:rPr>
              <a:t>Naum</a:t>
            </a:r>
            <a:r>
              <a:rPr lang="pt-BR" sz="1650" dirty="0" smtClean="0">
                <a:solidFill>
                  <a:schemeClr val="bg1"/>
                </a:solidFill>
              </a:rPr>
              <a:t> traz um relato grave da </a:t>
            </a:r>
            <a:r>
              <a:rPr lang="pt-BR" sz="1650" dirty="0" smtClean="0">
                <a:solidFill>
                  <a:schemeClr val="bg1"/>
                </a:solidFill>
              </a:rPr>
              <a:t>aplicação do </a:t>
            </a:r>
            <a:r>
              <a:rPr lang="pt-BR" sz="1650" dirty="0" smtClean="0">
                <a:solidFill>
                  <a:schemeClr val="bg1"/>
                </a:solidFill>
              </a:rPr>
              <a:t>juízo de Deus. </a:t>
            </a:r>
            <a:endParaRPr lang="pt-BR" sz="1650" dirty="0" smtClean="0">
              <a:solidFill>
                <a:schemeClr val="bg1"/>
              </a:solidFill>
            </a:endParaRPr>
          </a:p>
          <a:p>
            <a:r>
              <a:rPr lang="pt-BR" sz="1650" dirty="0" smtClean="0">
                <a:solidFill>
                  <a:schemeClr val="bg1"/>
                </a:solidFill>
              </a:rPr>
              <a:t>Conquanto </a:t>
            </a:r>
            <a:r>
              <a:rPr lang="pt-BR" sz="1650" dirty="0" smtClean="0">
                <a:solidFill>
                  <a:schemeClr val="bg1"/>
                </a:solidFill>
              </a:rPr>
              <a:t>a mensagem do </a:t>
            </a:r>
            <a:r>
              <a:rPr lang="pt-BR" sz="1650" dirty="0" smtClean="0">
                <a:solidFill>
                  <a:schemeClr val="bg1"/>
                </a:solidFill>
              </a:rPr>
              <a:t>Cristianismo enfatize </a:t>
            </a:r>
            <a:r>
              <a:rPr lang="pt-BR" sz="1650" dirty="0" smtClean="0">
                <a:solidFill>
                  <a:schemeClr val="bg1"/>
                </a:solidFill>
              </a:rPr>
              <a:t>a sua maravilhosa graça, celebrada </a:t>
            </a:r>
            <a:r>
              <a:rPr lang="pt-BR" sz="1650" dirty="0" smtClean="0">
                <a:solidFill>
                  <a:schemeClr val="bg1"/>
                </a:solidFill>
              </a:rPr>
              <a:t>em tantas </a:t>
            </a:r>
            <a:r>
              <a:rPr lang="pt-BR" sz="1650" dirty="0" smtClean="0">
                <a:solidFill>
                  <a:schemeClr val="bg1"/>
                </a:solidFill>
              </a:rPr>
              <a:t>canções, a mensagem da graça salvadora </a:t>
            </a:r>
            <a:r>
              <a:rPr lang="pt-BR" sz="1650" dirty="0" smtClean="0">
                <a:solidFill>
                  <a:schemeClr val="bg1"/>
                </a:solidFill>
              </a:rPr>
              <a:t>não pode </a:t>
            </a:r>
            <a:r>
              <a:rPr lang="pt-BR" sz="1650" dirty="0" smtClean="0">
                <a:solidFill>
                  <a:schemeClr val="bg1"/>
                </a:solidFill>
              </a:rPr>
              <a:t>prescindir do anúncio do juízo divino. </a:t>
            </a:r>
            <a:endParaRPr lang="pt-BR" sz="1650" dirty="0" smtClean="0">
              <a:solidFill>
                <a:schemeClr val="bg1"/>
              </a:solidFill>
            </a:endParaRPr>
          </a:p>
          <a:p>
            <a:r>
              <a:rPr lang="pt-BR" sz="1650" dirty="0" smtClean="0">
                <a:solidFill>
                  <a:schemeClr val="bg1"/>
                </a:solidFill>
              </a:rPr>
              <a:t>A </a:t>
            </a:r>
            <a:r>
              <a:rPr lang="pt-BR" sz="1650" dirty="0" smtClean="0">
                <a:solidFill>
                  <a:schemeClr val="bg1"/>
                </a:solidFill>
              </a:rPr>
              <a:t>graça </a:t>
            </a:r>
            <a:r>
              <a:rPr lang="pt-BR" sz="1650" dirty="0" smtClean="0">
                <a:solidFill>
                  <a:schemeClr val="bg1"/>
                </a:solidFill>
              </a:rPr>
              <a:t>se manifesta </a:t>
            </a:r>
            <a:r>
              <a:rPr lang="pt-BR" sz="1650" dirty="0" smtClean="0">
                <a:solidFill>
                  <a:schemeClr val="bg1"/>
                </a:solidFill>
              </a:rPr>
              <a:t>paralelamente ao juízo divino. </a:t>
            </a:r>
            <a:endParaRPr lang="pt-BR" sz="1650" dirty="0" smtClean="0">
              <a:solidFill>
                <a:schemeClr val="bg1"/>
              </a:solidFill>
            </a:endParaRPr>
          </a:p>
          <a:p>
            <a:r>
              <a:rPr lang="pt-BR" sz="1650" dirty="0" smtClean="0">
                <a:solidFill>
                  <a:schemeClr val="bg1"/>
                </a:solidFill>
              </a:rPr>
              <a:t>Consideremos o ensino </a:t>
            </a:r>
            <a:r>
              <a:rPr lang="pt-BR" sz="1650" dirty="0" smtClean="0">
                <a:solidFill>
                  <a:schemeClr val="bg1"/>
                </a:solidFill>
              </a:rPr>
              <a:t>do apóstolo Paulo registrado aos Romanos: “</a:t>
            </a:r>
            <a:r>
              <a:rPr lang="pt-BR" sz="1650" dirty="0" smtClean="0">
                <a:solidFill>
                  <a:srgbClr val="92D050"/>
                </a:solidFill>
              </a:rPr>
              <a:t>Pois todos </a:t>
            </a:r>
            <a:r>
              <a:rPr lang="pt-BR" sz="1650" dirty="0" smtClean="0">
                <a:solidFill>
                  <a:srgbClr val="92D050"/>
                </a:solidFill>
              </a:rPr>
              <a:t>pecaram e carecem da glória de Deus, sendo </a:t>
            </a:r>
            <a:r>
              <a:rPr lang="pt-BR" sz="1650" dirty="0" smtClean="0">
                <a:solidFill>
                  <a:srgbClr val="92D050"/>
                </a:solidFill>
              </a:rPr>
              <a:t>justificados gratuitamente</a:t>
            </a:r>
            <a:r>
              <a:rPr lang="pt-BR" sz="1650" dirty="0" smtClean="0">
                <a:solidFill>
                  <a:srgbClr val="92D050"/>
                </a:solidFill>
              </a:rPr>
              <a:t>, por sua graça, mediante a </a:t>
            </a:r>
            <a:r>
              <a:rPr lang="pt-BR" sz="1650" dirty="0" smtClean="0">
                <a:solidFill>
                  <a:srgbClr val="92D050"/>
                </a:solidFill>
              </a:rPr>
              <a:t>redenção que </a:t>
            </a:r>
            <a:r>
              <a:rPr lang="pt-BR" sz="1650" dirty="0" smtClean="0">
                <a:solidFill>
                  <a:srgbClr val="92D050"/>
                </a:solidFill>
              </a:rPr>
              <a:t>há em Cristo Jesus.</a:t>
            </a:r>
            <a:r>
              <a:rPr lang="pt-BR" sz="1650" dirty="0" smtClean="0">
                <a:solidFill>
                  <a:schemeClr val="bg1"/>
                </a:solidFill>
              </a:rPr>
              <a:t>” (</a:t>
            </a:r>
            <a:r>
              <a:rPr lang="pt-BR" sz="1650" dirty="0" err="1" smtClean="0">
                <a:solidFill>
                  <a:schemeClr val="bg1"/>
                </a:solidFill>
              </a:rPr>
              <a:t>Rm</a:t>
            </a:r>
            <a:r>
              <a:rPr lang="pt-BR" sz="1650" dirty="0" smtClean="0">
                <a:solidFill>
                  <a:schemeClr val="bg1"/>
                </a:solidFill>
              </a:rPr>
              <a:t> 3:23, 24); e: “</a:t>
            </a:r>
            <a:r>
              <a:rPr lang="pt-BR" sz="1650" dirty="0" smtClean="0">
                <a:solidFill>
                  <a:srgbClr val="92D050"/>
                </a:solidFill>
              </a:rPr>
              <a:t>Porque o </a:t>
            </a:r>
            <a:r>
              <a:rPr lang="pt-BR" sz="1650" dirty="0" smtClean="0">
                <a:solidFill>
                  <a:srgbClr val="92D050"/>
                </a:solidFill>
              </a:rPr>
              <a:t>salário do pecado é a morte, mas o dom gratuito </a:t>
            </a:r>
            <a:r>
              <a:rPr lang="pt-BR" sz="1650" dirty="0" smtClean="0">
                <a:solidFill>
                  <a:srgbClr val="92D050"/>
                </a:solidFill>
              </a:rPr>
              <a:t>de Deus </a:t>
            </a:r>
            <a:r>
              <a:rPr lang="pt-BR" sz="1650" dirty="0" smtClean="0">
                <a:solidFill>
                  <a:srgbClr val="92D050"/>
                </a:solidFill>
              </a:rPr>
              <a:t>é a vida eterna em Cristo Jesus, nosso Senhor</a:t>
            </a:r>
            <a:r>
              <a:rPr lang="pt-BR" sz="1650" dirty="0" smtClean="0">
                <a:solidFill>
                  <a:schemeClr val="bg1"/>
                </a:solidFill>
              </a:rPr>
              <a:t>.” (</a:t>
            </a:r>
            <a:r>
              <a:rPr lang="pt-BR" sz="1650" dirty="0" err="1" smtClean="0">
                <a:solidFill>
                  <a:schemeClr val="bg1"/>
                </a:solidFill>
              </a:rPr>
              <a:t>Rm</a:t>
            </a:r>
            <a:r>
              <a:rPr lang="pt-BR" sz="1650" dirty="0" smtClean="0">
                <a:solidFill>
                  <a:schemeClr val="bg1"/>
                </a:solidFill>
              </a:rPr>
              <a:t> 6:23).</a:t>
            </a:r>
          </a:p>
          <a:p>
            <a:r>
              <a:rPr lang="pt-BR" sz="1650" dirty="0" err="1" smtClean="0">
                <a:solidFill>
                  <a:schemeClr val="bg1"/>
                </a:solidFill>
              </a:rPr>
              <a:t>Naum</a:t>
            </a:r>
            <a:r>
              <a:rPr lang="pt-BR" sz="1650" dirty="0" smtClean="0">
                <a:solidFill>
                  <a:schemeClr val="bg1"/>
                </a:solidFill>
              </a:rPr>
              <a:t> nos mostra que Deus é tardio em </a:t>
            </a:r>
            <a:r>
              <a:rPr lang="pt-BR" sz="1650" dirty="0" smtClean="0">
                <a:solidFill>
                  <a:schemeClr val="bg1"/>
                </a:solidFill>
              </a:rPr>
              <a:t>irar-se</a:t>
            </a:r>
            <a:r>
              <a:rPr lang="pt-BR" sz="1650" dirty="0" smtClean="0">
                <a:solidFill>
                  <a:schemeClr val="bg1"/>
                </a:solidFill>
              </a:rPr>
              <a:t>, mas mostra também que a retribuição aos </a:t>
            </a:r>
            <a:r>
              <a:rPr lang="pt-BR" sz="1650" smtClean="0">
                <a:solidFill>
                  <a:schemeClr val="bg1"/>
                </a:solidFill>
              </a:rPr>
              <a:t>pecados</a:t>
            </a:r>
            <a:r>
              <a:rPr lang="pt-BR" sz="1650" smtClean="0">
                <a:solidFill>
                  <a:schemeClr val="bg1"/>
                </a:solidFill>
              </a:rPr>
              <a:t>, caso </a:t>
            </a:r>
            <a:r>
              <a:rPr lang="pt-BR" sz="1650" dirty="0" smtClean="0">
                <a:solidFill>
                  <a:schemeClr val="bg1"/>
                </a:solidFill>
              </a:rPr>
              <a:t>não haja uma mudança real de atitudes por </a:t>
            </a:r>
            <a:r>
              <a:rPr lang="pt-BR" sz="1650" dirty="0" smtClean="0">
                <a:solidFill>
                  <a:schemeClr val="bg1"/>
                </a:solidFill>
              </a:rPr>
              <a:t>meio do </a:t>
            </a:r>
            <a:r>
              <a:rPr lang="pt-BR" sz="1650" dirty="0" smtClean="0">
                <a:solidFill>
                  <a:schemeClr val="bg1"/>
                </a:solidFill>
              </a:rPr>
              <a:t>arrependimento, é dada no momento certo. </a:t>
            </a:r>
            <a:endParaRPr lang="pt-BR" sz="1650" dirty="0" smtClean="0">
              <a:solidFill>
                <a:schemeClr val="bg1"/>
              </a:solidFill>
            </a:endParaRPr>
          </a:p>
          <a:p>
            <a:r>
              <a:rPr lang="pt-BR" sz="1650" dirty="0" smtClean="0">
                <a:solidFill>
                  <a:schemeClr val="bg1"/>
                </a:solidFill>
              </a:rPr>
              <a:t>Sua misericórdia  não </a:t>
            </a:r>
            <a:r>
              <a:rPr lang="pt-BR" sz="1650" dirty="0" smtClean="0">
                <a:solidFill>
                  <a:schemeClr val="bg1"/>
                </a:solidFill>
              </a:rPr>
              <a:t>pode ser interpretada como uma </a:t>
            </a:r>
            <a:r>
              <a:rPr lang="pt-BR" sz="1650" dirty="0" smtClean="0">
                <a:solidFill>
                  <a:schemeClr val="bg1"/>
                </a:solidFill>
              </a:rPr>
              <a:t>concessão ao </a:t>
            </a:r>
            <a:r>
              <a:rPr lang="pt-BR" sz="1650" dirty="0" smtClean="0">
                <a:solidFill>
                  <a:schemeClr val="bg1"/>
                </a:solidFill>
              </a:rPr>
              <a:t>pecado, mas como uma oportunidade a uma vida </a:t>
            </a:r>
            <a:r>
              <a:rPr lang="pt-BR" sz="1650" dirty="0" smtClean="0">
                <a:solidFill>
                  <a:schemeClr val="bg1"/>
                </a:solidFill>
              </a:rPr>
              <a:t>de retidão </a:t>
            </a:r>
            <a:r>
              <a:rPr lang="pt-BR" sz="1650" dirty="0" smtClean="0">
                <a:solidFill>
                  <a:schemeClr val="bg1"/>
                </a:solidFill>
              </a:rPr>
              <a:t>e quebrantamento.</a:t>
            </a:r>
          </a:p>
          <a:p>
            <a:r>
              <a:rPr lang="pt-BR" sz="1650" dirty="0" smtClean="0">
                <a:solidFill>
                  <a:schemeClr val="bg1"/>
                </a:solidFill>
              </a:rPr>
              <a:t>A profecia de </a:t>
            </a:r>
            <a:r>
              <a:rPr lang="pt-BR" sz="1650" dirty="0" err="1" smtClean="0">
                <a:solidFill>
                  <a:schemeClr val="bg1"/>
                </a:solidFill>
              </a:rPr>
              <a:t>Naum</a:t>
            </a:r>
            <a:r>
              <a:rPr lang="pt-BR" sz="1650" dirty="0" smtClean="0">
                <a:solidFill>
                  <a:schemeClr val="bg1"/>
                </a:solidFill>
              </a:rPr>
              <a:t> é um alerta que a </a:t>
            </a:r>
            <a:r>
              <a:rPr lang="pt-BR" sz="1650" dirty="0" smtClean="0">
                <a:solidFill>
                  <a:schemeClr val="bg1"/>
                </a:solidFill>
              </a:rPr>
              <a:t>tolerância divina </a:t>
            </a:r>
            <a:r>
              <a:rPr lang="pt-BR" sz="1650" dirty="0" smtClean="0">
                <a:solidFill>
                  <a:schemeClr val="bg1"/>
                </a:solidFill>
              </a:rPr>
              <a:t>tem limites, e quando ela acaba, o julgamento é efetuado.</a:t>
            </a:r>
          </a:p>
          <a:p>
            <a:r>
              <a:rPr lang="pt-BR" sz="1650" dirty="0" smtClean="0">
                <a:solidFill>
                  <a:schemeClr val="bg1"/>
                </a:solidFill>
              </a:rPr>
              <a:t>A vida humana não pode ser vivida sem levar </a:t>
            </a:r>
            <a:r>
              <a:rPr lang="pt-BR" sz="1650" dirty="0" smtClean="0">
                <a:solidFill>
                  <a:schemeClr val="bg1"/>
                </a:solidFill>
              </a:rPr>
              <a:t>em conta </a:t>
            </a:r>
            <a:r>
              <a:rPr lang="pt-BR" sz="1650" dirty="0" smtClean="0">
                <a:solidFill>
                  <a:schemeClr val="bg1"/>
                </a:solidFill>
              </a:rPr>
              <a:t>de que há um Deus justo, que não tolera a injustiça.</a:t>
            </a:r>
            <a:endParaRPr lang="pt-BR" sz="165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Texto básico</a:t>
            </a: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pt-BR" dirty="0" smtClean="0">
                <a:solidFill>
                  <a:srgbClr val="92D050"/>
                </a:solidFill>
              </a:rPr>
              <a:t>O SENHOR é muito paciente, mas o </a:t>
            </a:r>
            <a:r>
              <a:rPr lang="pt-BR" dirty="0" smtClean="0">
                <a:solidFill>
                  <a:srgbClr val="92D050"/>
                </a:solidFill>
              </a:rPr>
              <a:t>seu poder </a:t>
            </a:r>
            <a:r>
              <a:rPr lang="pt-BR" dirty="0" smtClean="0">
                <a:solidFill>
                  <a:srgbClr val="92D050"/>
                </a:solidFill>
              </a:rPr>
              <a:t>é imenso; o SENHOR não deixará </a:t>
            </a:r>
            <a:r>
              <a:rPr lang="pt-BR" dirty="0" smtClean="0">
                <a:solidFill>
                  <a:srgbClr val="92D050"/>
                </a:solidFill>
              </a:rPr>
              <a:t>impune o </a:t>
            </a:r>
            <a:r>
              <a:rPr lang="pt-BR" dirty="0" smtClean="0">
                <a:solidFill>
                  <a:srgbClr val="92D050"/>
                </a:solidFill>
              </a:rPr>
              <a:t>culpado. O seu caminho está no vendaval e </a:t>
            </a:r>
            <a:r>
              <a:rPr lang="pt-BR" dirty="0" smtClean="0">
                <a:solidFill>
                  <a:srgbClr val="92D050"/>
                </a:solidFill>
              </a:rPr>
              <a:t>na tempestade</a:t>
            </a:r>
            <a:r>
              <a:rPr lang="pt-BR" dirty="0" smtClean="0">
                <a:solidFill>
                  <a:srgbClr val="92D050"/>
                </a:solidFill>
              </a:rPr>
              <a:t>, e as nuvens são a poeira de </a:t>
            </a:r>
            <a:r>
              <a:rPr lang="pt-BR" dirty="0" smtClean="0">
                <a:solidFill>
                  <a:srgbClr val="92D050"/>
                </a:solidFill>
              </a:rPr>
              <a:t>seus pés</a:t>
            </a:r>
            <a:r>
              <a:rPr lang="pt-BR" dirty="0" smtClean="0">
                <a:solidFill>
                  <a:srgbClr val="92D050"/>
                </a:solidFill>
              </a:rPr>
              <a:t>.</a:t>
            </a:r>
            <a:r>
              <a:rPr lang="pt-BR" dirty="0" smtClean="0">
                <a:solidFill>
                  <a:schemeClr val="bg1"/>
                </a:solidFill>
              </a:rPr>
              <a:t>” (</a:t>
            </a:r>
            <a:r>
              <a:rPr lang="pt-BR" dirty="0" err="1" smtClean="0">
                <a:solidFill>
                  <a:schemeClr val="bg1"/>
                </a:solidFill>
              </a:rPr>
              <a:t>Naum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1</a:t>
            </a:r>
            <a:r>
              <a:rPr lang="pt-BR" dirty="0" smtClean="0">
                <a:solidFill>
                  <a:schemeClr val="bg1"/>
                </a:solidFill>
              </a:rPr>
              <a:t>:3)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Introdução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12968" cy="5040560"/>
          </a:xfrm>
        </p:spPr>
        <p:txBody>
          <a:bodyPr>
            <a:noAutofit/>
          </a:bodyPr>
          <a:lstStyle/>
          <a:p>
            <a:r>
              <a:rPr lang="pt-BR" sz="2500" dirty="0" smtClean="0">
                <a:solidFill>
                  <a:schemeClr val="bg1"/>
                </a:solidFill>
              </a:rPr>
              <a:t>Não raras vezes estudiosos se referem aos </a:t>
            </a:r>
            <a:r>
              <a:rPr lang="pt-BR" sz="2500" dirty="0" smtClean="0">
                <a:solidFill>
                  <a:schemeClr val="bg1"/>
                </a:solidFill>
              </a:rPr>
              <a:t>profetas como </a:t>
            </a:r>
            <a:r>
              <a:rPr lang="pt-BR" sz="2500" dirty="0" smtClean="0">
                <a:solidFill>
                  <a:schemeClr val="bg1"/>
                </a:solidFill>
              </a:rPr>
              <a:t>“nossos contemporâneos”, em uma clara alusão </a:t>
            </a:r>
            <a:r>
              <a:rPr lang="pt-BR" sz="2500" dirty="0" smtClean="0">
                <a:solidFill>
                  <a:schemeClr val="bg1"/>
                </a:solidFill>
              </a:rPr>
              <a:t>à semelhança </a:t>
            </a:r>
            <a:r>
              <a:rPr lang="pt-BR" sz="2500" dirty="0" smtClean="0">
                <a:solidFill>
                  <a:schemeClr val="bg1"/>
                </a:solidFill>
              </a:rPr>
              <a:t>do contexto em que vivemos, com os </a:t>
            </a:r>
            <a:r>
              <a:rPr lang="pt-BR" sz="2500" dirty="0" smtClean="0">
                <a:solidFill>
                  <a:schemeClr val="bg1"/>
                </a:solidFill>
              </a:rPr>
              <a:t>contextos originais </a:t>
            </a:r>
            <a:r>
              <a:rPr lang="pt-BR" sz="2500" dirty="0" smtClean="0">
                <a:solidFill>
                  <a:schemeClr val="bg1"/>
                </a:solidFill>
              </a:rPr>
              <a:t>da mensagem profética. </a:t>
            </a:r>
            <a:endParaRPr lang="pt-BR" sz="2500" dirty="0" smtClean="0">
              <a:solidFill>
                <a:schemeClr val="bg1"/>
              </a:solidFill>
            </a:endParaRPr>
          </a:p>
          <a:p>
            <a:r>
              <a:rPr lang="pt-BR" sz="2500" dirty="0" smtClean="0">
                <a:solidFill>
                  <a:schemeClr val="bg1"/>
                </a:solidFill>
              </a:rPr>
              <a:t>Assim </a:t>
            </a:r>
            <a:r>
              <a:rPr lang="pt-BR" sz="2500" dirty="0" smtClean="0">
                <a:solidFill>
                  <a:schemeClr val="bg1"/>
                </a:solidFill>
              </a:rPr>
              <a:t>sendo</a:t>
            </a:r>
            <a:r>
              <a:rPr lang="pt-BR" sz="2500" dirty="0" smtClean="0">
                <a:solidFill>
                  <a:schemeClr val="bg1"/>
                </a:solidFill>
              </a:rPr>
              <a:t>, estudar </a:t>
            </a:r>
            <a:r>
              <a:rPr lang="pt-BR" sz="2500" dirty="0" smtClean="0">
                <a:solidFill>
                  <a:schemeClr val="bg1"/>
                </a:solidFill>
              </a:rPr>
              <a:t>os profetas é uma redescoberta de uma </a:t>
            </a:r>
            <a:r>
              <a:rPr lang="pt-BR" sz="2500" dirty="0" smtClean="0">
                <a:solidFill>
                  <a:schemeClr val="bg1"/>
                </a:solidFill>
              </a:rPr>
              <a:t>das dimensões </a:t>
            </a:r>
            <a:r>
              <a:rPr lang="pt-BR" sz="2500" dirty="0" smtClean="0">
                <a:solidFill>
                  <a:schemeClr val="bg1"/>
                </a:solidFill>
              </a:rPr>
              <a:t>do que é ser Igreja, observando o </a:t>
            </a:r>
            <a:r>
              <a:rPr lang="pt-BR" sz="2500" dirty="0" smtClean="0">
                <a:solidFill>
                  <a:schemeClr val="bg1"/>
                </a:solidFill>
              </a:rPr>
              <a:t>ambiente em </a:t>
            </a:r>
            <a:r>
              <a:rPr lang="pt-BR" sz="2500" dirty="0" smtClean="0">
                <a:solidFill>
                  <a:schemeClr val="bg1"/>
                </a:solidFill>
              </a:rPr>
              <a:t>que se vive, comparando-o com a vontade </a:t>
            </a:r>
            <a:r>
              <a:rPr lang="pt-BR" sz="2500" dirty="0" smtClean="0">
                <a:solidFill>
                  <a:schemeClr val="bg1"/>
                </a:solidFill>
              </a:rPr>
              <a:t>revelada de </a:t>
            </a:r>
            <a:r>
              <a:rPr lang="pt-BR" sz="2500" dirty="0" smtClean="0">
                <a:solidFill>
                  <a:schemeClr val="bg1"/>
                </a:solidFill>
              </a:rPr>
              <a:t>Deus em sua santa Palavra.</a:t>
            </a:r>
          </a:p>
          <a:p>
            <a:r>
              <a:rPr lang="pt-BR" sz="2500" dirty="0" smtClean="0">
                <a:solidFill>
                  <a:schemeClr val="bg1"/>
                </a:solidFill>
              </a:rPr>
              <a:t>Nesta lição trataremos sobre o livro do </a:t>
            </a:r>
            <a:r>
              <a:rPr lang="pt-BR" sz="2500" dirty="0" smtClean="0">
                <a:solidFill>
                  <a:schemeClr val="bg1"/>
                </a:solidFill>
              </a:rPr>
              <a:t>profeta </a:t>
            </a:r>
            <a:r>
              <a:rPr lang="pt-BR" sz="2500" dirty="0" err="1" smtClean="0">
                <a:solidFill>
                  <a:schemeClr val="bg1"/>
                </a:solidFill>
              </a:rPr>
              <a:t>Naum</a:t>
            </a:r>
            <a:r>
              <a:rPr lang="pt-BR" sz="2500" dirty="0" smtClean="0">
                <a:solidFill>
                  <a:schemeClr val="bg1"/>
                </a:solidFill>
              </a:rPr>
              <a:t>, que tem sido tradicionalmente classificado </a:t>
            </a:r>
            <a:r>
              <a:rPr lang="pt-BR" sz="2500" dirty="0" smtClean="0">
                <a:solidFill>
                  <a:schemeClr val="bg1"/>
                </a:solidFill>
              </a:rPr>
              <a:t>como um </a:t>
            </a:r>
            <a:r>
              <a:rPr lang="pt-BR" sz="2500" dirty="0" smtClean="0">
                <a:solidFill>
                  <a:schemeClr val="bg1"/>
                </a:solidFill>
              </a:rPr>
              <a:t>dos profetas menores, e também um profeta </a:t>
            </a:r>
            <a:r>
              <a:rPr lang="pt-BR" sz="2500" dirty="0" smtClean="0">
                <a:solidFill>
                  <a:schemeClr val="bg1"/>
                </a:solidFill>
              </a:rPr>
              <a:t>pré-exílico</a:t>
            </a:r>
            <a:r>
              <a:rPr lang="pt-BR" sz="2500" dirty="0" smtClean="0">
                <a:solidFill>
                  <a:schemeClr val="bg1"/>
                </a:solidFill>
              </a:rPr>
              <a:t>, isto é, exerceu seu ministério antes do </a:t>
            </a:r>
            <a:r>
              <a:rPr lang="pt-BR" sz="2500" dirty="0" smtClean="0">
                <a:solidFill>
                  <a:schemeClr val="bg1"/>
                </a:solidFill>
              </a:rPr>
              <a:t>cativeiro babilônico</a:t>
            </a:r>
            <a:r>
              <a:rPr lang="pt-BR" sz="2500" dirty="0" smtClean="0">
                <a:solidFill>
                  <a:schemeClr val="bg1"/>
                </a:solidFill>
              </a:rPr>
              <a:t>.</a:t>
            </a:r>
            <a:endParaRPr lang="pt-BR" sz="25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Autoria</a:t>
            </a:r>
            <a:r>
              <a:rPr lang="en-US" dirty="0" smtClean="0">
                <a:solidFill>
                  <a:schemeClr val="bg1"/>
                </a:solidFill>
              </a:rPr>
              <a:t>, Data e Local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12968" cy="5040560"/>
          </a:xfrm>
        </p:spPr>
        <p:txBody>
          <a:bodyPr>
            <a:noAutofit/>
          </a:bodyPr>
          <a:lstStyle/>
          <a:p>
            <a:r>
              <a:rPr lang="pt-BR" sz="2250" dirty="0" smtClean="0">
                <a:solidFill>
                  <a:schemeClr val="bg1"/>
                </a:solidFill>
              </a:rPr>
              <a:t>O profeta </a:t>
            </a:r>
            <a:r>
              <a:rPr lang="pt-BR" sz="2250" dirty="0" err="1" smtClean="0">
                <a:solidFill>
                  <a:schemeClr val="bg1"/>
                </a:solidFill>
              </a:rPr>
              <a:t>Naum</a:t>
            </a:r>
            <a:r>
              <a:rPr lang="pt-BR" sz="2250" dirty="0" smtClean="0">
                <a:solidFill>
                  <a:schemeClr val="bg1"/>
                </a:solidFill>
              </a:rPr>
              <a:t> não é mencionado em nenhum outro lugar da Bíblia.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O nome do profeta significa “cheio de consolo”, </a:t>
            </a:r>
            <a:r>
              <a:rPr lang="pt-BR" sz="2250" dirty="0" smtClean="0">
                <a:solidFill>
                  <a:schemeClr val="bg1"/>
                </a:solidFill>
              </a:rPr>
              <a:t>formado pela </a:t>
            </a:r>
            <a:r>
              <a:rPr lang="pt-BR" sz="2250" dirty="0" smtClean="0">
                <a:solidFill>
                  <a:schemeClr val="bg1"/>
                </a:solidFill>
              </a:rPr>
              <a:t>palavra hebraica similar a outras que </a:t>
            </a:r>
            <a:r>
              <a:rPr lang="pt-BR" sz="2250" dirty="0" smtClean="0">
                <a:solidFill>
                  <a:schemeClr val="bg1"/>
                </a:solidFill>
              </a:rPr>
              <a:t>significam “</a:t>
            </a:r>
            <a:r>
              <a:rPr lang="pt-BR" sz="2250" dirty="0" smtClean="0">
                <a:solidFill>
                  <a:schemeClr val="bg1"/>
                </a:solidFill>
              </a:rPr>
              <a:t>cheio de graça” e “cheio de compaixão</a:t>
            </a:r>
            <a:r>
              <a:rPr lang="pt-BR" sz="2250" dirty="0" smtClean="0">
                <a:solidFill>
                  <a:schemeClr val="bg1"/>
                </a:solidFill>
              </a:rPr>
              <a:t>”.</a:t>
            </a:r>
            <a:endParaRPr lang="pt-BR" sz="2250" dirty="0" smtClean="0">
              <a:solidFill>
                <a:schemeClr val="bg1"/>
              </a:solidFill>
            </a:endParaRPr>
          </a:p>
          <a:p>
            <a:r>
              <a:rPr lang="pt-BR" sz="2250" dirty="0" smtClean="0">
                <a:solidFill>
                  <a:schemeClr val="bg1"/>
                </a:solidFill>
              </a:rPr>
              <a:t>A sua origem é </a:t>
            </a:r>
            <a:r>
              <a:rPr lang="pt-BR" sz="2250" dirty="0" err="1" smtClean="0">
                <a:solidFill>
                  <a:schemeClr val="bg1"/>
                </a:solidFill>
              </a:rPr>
              <a:t>Élcos</a:t>
            </a:r>
            <a:r>
              <a:rPr lang="pt-BR" sz="2250" dirty="0" smtClean="0">
                <a:solidFill>
                  <a:schemeClr val="bg1"/>
                </a:solidFill>
              </a:rPr>
              <a:t>.</a:t>
            </a:r>
            <a:endParaRPr lang="pt-BR" sz="2250" dirty="0" smtClean="0">
              <a:solidFill>
                <a:schemeClr val="bg1"/>
              </a:solidFill>
            </a:endParaRPr>
          </a:p>
          <a:p>
            <a:r>
              <a:rPr lang="pt-BR" sz="2250" dirty="0" err="1" smtClean="0">
                <a:solidFill>
                  <a:schemeClr val="bg1"/>
                </a:solidFill>
              </a:rPr>
              <a:t>Naum</a:t>
            </a:r>
            <a:r>
              <a:rPr lang="pt-BR" sz="2250" dirty="0" smtClean="0">
                <a:solidFill>
                  <a:schemeClr val="bg1"/>
                </a:solidFill>
              </a:rPr>
              <a:t> foi o escritor e Deus mesmo é o autor.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O </a:t>
            </a:r>
            <a:r>
              <a:rPr lang="pt-BR" sz="2250" dirty="0" smtClean="0">
                <a:solidFill>
                  <a:schemeClr val="bg1"/>
                </a:solidFill>
              </a:rPr>
              <a:t>livro pode ser datado entre 663 A.C. e 612 A.C.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A profecia de </a:t>
            </a:r>
            <a:r>
              <a:rPr lang="pt-BR" sz="2250" dirty="0" err="1" smtClean="0">
                <a:solidFill>
                  <a:schemeClr val="bg1"/>
                </a:solidFill>
              </a:rPr>
              <a:t>Naum</a:t>
            </a:r>
            <a:r>
              <a:rPr lang="pt-BR" sz="2250" dirty="0" smtClean="0">
                <a:solidFill>
                  <a:schemeClr val="bg1"/>
                </a:solidFill>
              </a:rPr>
              <a:t> não tem preocupação com precisão cronológica, e </a:t>
            </a:r>
            <a:r>
              <a:rPr lang="pt-BR" sz="2250" dirty="0" smtClean="0">
                <a:solidFill>
                  <a:schemeClr val="bg1"/>
                </a:solidFill>
              </a:rPr>
              <a:t>sim com </a:t>
            </a:r>
            <a:r>
              <a:rPr lang="pt-BR" sz="2250" dirty="0" smtClean="0">
                <a:solidFill>
                  <a:schemeClr val="bg1"/>
                </a:solidFill>
              </a:rPr>
              <a:t>fidelidade à mensagem revelada por Deus ao </a:t>
            </a:r>
            <a:r>
              <a:rPr lang="pt-BR" sz="2250" dirty="0" smtClean="0">
                <a:solidFill>
                  <a:schemeClr val="bg1"/>
                </a:solidFill>
              </a:rPr>
              <a:t>seu Profeta</a:t>
            </a:r>
            <a:r>
              <a:rPr lang="pt-BR" sz="2250" dirty="0" smtClean="0">
                <a:solidFill>
                  <a:schemeClr val="bg1"/>
                </a:solidFill>
              </a:rPr>
              <a:t>.</a:t>
            </a:r>
            <a:endParaRPr lang="pt-BR" sz="2250" dirty="0" smtClean="0">
              <a:solidFill>
                <a:schemeClr val="bg1"/>
              </a:solidFill>
            </a:endParaRPr>
          </a:p>
          <a:p>
            <a:endParaRPr lang="pt-BR" sz="225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Deus o Justo Juiz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62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 profecia de </a:t>
            </a:r>
            <a:r>
              <a:rPr lang="pt-BR" dirty="0" err="1" smtClean="0">
                <a:solidFill>
                  <a:schemeClr val="bg1"/>
                </a:solidFill>
              </a:rPr>
              <a:t>Naum</a:t>
            </a:r>
            <a:r>
              <a:rPr lang="pt-BR" dirty="0" smtClean="0">
                <a:solidFill>
                  <a:schemeClr val="bg1"/>
                </a:solidFill>
              </a:rPr>
              <a:t> se inicia com uma </a:t>
            </a:r>
            <a:r>
              <a:rPr lang="pt-BR" dirty="0" smtClean="0">
                <a:solidFill>
                  <a:schemeClr val="bg1"/>
                </a:solidFill>
              </a:rPr>
              <a:t>sentença sendo </a:t>
            </a:r>
            <a:r>
              <a:rPr lang="pt-BR" dirty="0" smtClean="0">
                <a:solidFill>
                  <a:schemeClr val="bg1"/>
                </a:solidFill>
              </a:rPr>
              <a:t>proferida, “</a:t>
            </a:r>
            <a:r>
              <a:rPr lang="pt-BR" dirty="0" smtClean="0">
                <a:solidFill>
                  <a:srgbClr val="92D050"/>
                </a:solidFill>
              </a:rPr>
              <a:t>Sentença contra Nínive, livro da </a:t>
            </a:r>
            <a:r>
              <a:rPr lang="pt-BR" dirty="0" smtClean="0">
                <a:solidFill>
                  <a:srgbClr val="92D050"/>
                </a:solidFill>
              </a:rPr>
              <a:t>visão de </a:t>
            </a:r>
            <a:r>
              <a:rPr lang="pt-BR" dirty="0" err="1" smtClean="0">
                <a:solidFill>
                  <a:srgbClr val="92D050"/>
                </a:solidFill>
              </a:rPr>
              <a:t>Naum</a:t>
            </a:r>
            <a:r>
              <a:rPr lang="pt-BR" dirty="0" smtClean="0">
                <a:solidFill>
                  <a:srgbClr val="92D050"/>
                </a:solidFill>
              </a:rPr>
              <a:t> o </a:t>
            </a:r>
            <a:r>
              <a:rPr lang="pt-BR" dirty="0" err="1" smtClean="0">
                <a:solidFill>
                  <a:srgbClr val="92D050"/>
                </a:solidFill>
              </a:rPr>
              <a:t>elcosita</a:t>
            </a:r>
            <a:r>
              <a:rPr lang="pt-BR" dirty="0" smtClean="0">
                <a:solidFill>
                  <a:srgbClr val="92D050"/>
                </a:solidFill>
              </a:rPr>
              <a:t>.</a:t>
            </a:r>
            <a:r>
              <a:rPr lang="pt-BR" dirty="0" smtClean="0">
                <a:solidFill>
                  <a:schemeClr val="bg1"/>
                </a:solidFill>
              </a:rPr>
              <a:t>” (1:1).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Estes </a:t>
            </a:r>
            <a:r>
              <a:rPr lang="pt-BR" dirty="0" smtClean="0">
                <a:solidFill>
                  <a:schemeClr val="bg1"/>
                </a:solidFill>
              </a:rPr>
              <a:t>termos encerram </a:t>
            </a:r>
            <a:r>
              <a:rPr lang="pt-BR" dirty="0" smtClean="0">
                <a:solidFill>
                  <a:schemeClr val="bg1"/>
                </a:solidFill>
              </a:rPr>
              <a:t>uma afirmação </a:t>
            </a:r>
            <a:r>
              <a:rPr lang="pt-BR" dirty="0" smtClean="0">
                <a:solidFill>
                  <a:schemeClr val="bg1"/>
                </a:solidFill>
              </a:rPr>
              <a:t>pesada, que trará no seu cumprimento sofrimento, dor e destruição para Nínive, a capital do </a:t>
            </a:r>
            <a:r>
              <a:rPr lang="pt-BR" dirty="0" smtClean="0">
                <a:solidFill>
                  <a:schemeClr val="bg1"/>
                </a:solidFill>
              </a:rPr>
              <a:t>poderoso Império </a:t>
            </a:r>
            <a:r>
              <a:rPr lang="pt-BR" dirty="0" smtClean="0">
                <a:solidFill>
                  <a:schemeClr val="bg1"/>
                </a:solidFill>
              </a:rPr>
              <a:t>Assírio que aconteceria em 612 A.C.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Nínive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Uma </a:t>
            </a:r>
            <a:r>
              <a:rPr lang="pt-BR" dirty="0" smtClean="0">
                <a:solidFill>
                  <a:schemeClr val="bg1"/>
                </a:solidFill>
              </a:rPr>
              <a:t>das mais antigas cidades do </a:t>
            </a:r>
            <a:r>
              <a:rPr lang="pt-BR" dirty="0" smtClean="0">
                <a:solidFill>
                  <a:schemeClr val="bg1"/>
                </a:solidFill>
              </a:rPr>
              <a:t>mundo, seu </a:t>
            </a:r>
            <a:r>
              <a:rPr lang="pt-BR" dirty="0" smtClean="0">
                <a:solidFill>
                  <a:schemeClr val="bg1"/>
                </a:solidFill>
              </a:rPr>
              <a:t>fundador foi </a:t>
            </a:r>
            <a:r>
              <a:rPr lang="pt-BR" dirty="0" err="1" smtClean="0">
                <a:solidFill>
                  <a:schemeClr val="bg1"/>
                </a:solidFill>
              </a:rPr>
              <a:t>Ninrode</a:t>
            </a:r>
            <a:r>
              <a:rPr lang="pt-BR" dirty="0" smtClean="0">
                <a:solidFill>
                  <a:schemeClr val="bg1"/>
                </a:solidFill>
              </a:rPr>
              <a:t> (</a:t>
            </a:r>
            <a:r>
              <a:rPr lang="pt-BR" dirty="0" err="1" smtClean="0">
                <a:solidFill>
                  <a:schemeClr val="bg1"/>
                </a:solidFill>
              </a:rPr>
              <a:t>Gn</a:t>
            </a:r>
            <a:r>
              <a:rPr lang="pt-BR" dirty="0" smtClean="0">
                <a:solidFill>
                  <a:schemeClr val="bg1"/>
                </a:solidFill>
              </a:rPr>
              <a:t> 10:11),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Junto </a:t>
            </a:r>
            <a:r>
              <a:rPr lang="pt-BR" dirty="0" smtClean="0">
                <a:solidFill>
                  <a:schemeClr val="bg1"/>
                </a:solidFill>
              </a:rPr>
              <a:t>com a </a:t>
            </a:r>
            <a:r>
              <a:rPr lang="pt-BR" dirty="0" smtClean="0">
                <a:solidFill>
                  <a:schemeClr val="bg1"/>
                </a:solidFill>
              </a:rPr>
              <a:t>Babilônia representou </a:t>
            </a:r>
            <a:r>
              <a:rPr lang="pt-BR" dirty="0" smtClean="0">
                <a:solidFill>
                  <a:schemeClr val="bg1"/>
                </a:solidFill>
              </a:rPr>
              <a:t>uma das maiores ameaças ao </a:t>
            </a:r>
            <a:r>
              <a:rPr lang="pt-BR" dirty="0" smtClean="0">
                <a:solidFill>
                  <a:schemeClr val="bg1"/>
                </a:solidFill>
              </a:rPr>
              <a:t>povo de </a:t>
            </a:r>
            <a:r>
              <a:rPr lang="pt-BR" dirty="0" smtClean="0">
                <a:solidFill>
                  <a:schemeClr val="bg1"/>
                </a:solidFill>
              </a:rPr>
              <a:t>Deus no Antigo Testamento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Era </a:t>
            </a:r>
            <a:r>
              <a:rPr lang="pt-BR" dirty="0" smtClean="0">
                <a:solidFill>
                  <a:schemeClr val="bg1"/>
                </a:solidFill>
              </a:rPr>
              <a:t>a capital do Império Assírio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U</a:t>
            </a:r>
            <a:r>
              <a:rPr lang="pt-BR" dirty="0" smtClean="0">
                <a:solidFill>
                  <a:schemeClr val="bg1"/>
                </a:solidFill>
              </a:rPr>
              <a:t>ma </a:t>
            </a:r>
            <a:r>
              <a:rPr lang="pt-BR" dirty="0" smtClean="0">
                <a:solidFill>
                  <a:schemeClr val="bg1"/>
                </a:solidFill>
              </a:rPr>
              <a:t>potência que dominou e aterrorizou o mundo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C</a:t>
            </a:r>
            <a:r>
              <a:rPr lang="pt-BR" dirty="0" smtClean="0">
                <a:solidFill>
                  <a:schemeClr val="bg1"/>
                </a:solidFill>
              </a:rPr>
              <a:t>rueldade </a:t>
            </a:r>
            <a:r>
              <a:rPr lang="pt-BR" dirty="0" smtClean="0">
                <a:solidFill>
                  <a:schemeClr val="bg1"/>
                </a:solidFill>
              </a:rPr>
              <a:t>dos </a:t>
            </a:r>
            <a:r>
              <a:rPr lang="pt-BR" dirty="0" smtClean="0">
                <a:solidFill>
                  <a:schemeClr val="bg1"/>
                </a:solidFill>
              </a:rPr>
              <a:t>assírios para </a:t>
            </a:r>
            <a:r>
              <a:rPr lang="pt-BR" dirty="0" smtClean="0">
                <a:solidFill>
                  <a:schemeClr val="bg1"/>
                </a:solidFill>
              </a:rPr>
              <a:t>com os povos dominados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Era </a:t>
            </a:r>
            <a:r>
              <a:rPr lang="pt-BR" dirty="0" smtClean="0">
                <a:solidFill>
                  <a:schemeClr val="bg1"/>
                </a:solidFill>
              </a:rPr>
              <a:t>bem protegida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Para que se tenha uma ideia da </a:t>
            </a:r>
            <a:r>
              <a:rPr lang="pt-BR" dirty="0" smtClean="0">
                <a:solidFill>
                  <a:schemeClr val="bg1"/>
                </a:solidFill>
              </a:rPr>
              <a:t>grandeza da </a:t>
            </a:r>
            <a:r>
              <a:rPr lang="pt-BR" dirty="0" smtClean="0">
                <a:solidFill>
                  <a:schemeClr val="bg1"/>
                </a:solidFill>
              </a:rPr>
              <a:t>cidade, seus muros eram tão largos que três </a:t>
            </a:r>
            <a:r>
              <a:rPr lang="pt-BR" dirty="0" smtClean="0">
                <a:solidFill>
                  <a:schemeClr val="bg1"/>
                </a:solidFill>
              </a:rPr>
              <a:t>carros podiam </a:t>
            </a:r>
            <a:r>
              <a:rPr lang="pt-BR" dirty="0" smtClean="0">
                <a:solidFill>
                  <a:schemeClr val="bg1"/>
                </a:solidFill>
              </a:rPr>
              <a:t>andar lado a lado sobre eles.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cidade tinha aproximadamente 900km</a:t>
            </a:r>
            <a:r>
              <a:rPr lang="pt-BR" baseline="30000" dirty="0" smtClean="0">
                <a:solidFill>
                  <a:schemeClr val="bg1"/>
                </a:solidFill>
              </a:rPr>
              <a:t>2</a:t>
            </a:r>
            <a:r>
              <a:rPr lang="pt-BR" dirty="0" smtClean="0">
                <a:solidFill>
                  <a:schemeClr val="bg1"/>
                </a:solidFill>
              </a:rPr>
              <a:t> era maior que Campinas, menor que Itararé e duas vezes a cidade de Ipanema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Deus o Justo Juiz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700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Entre os muitos atributos de Deus está a justiça;.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Na profecia de Jeremias lemos: “</a:t>
            </a:r>
            <a:r>
              <a:rPr lang="pt-BR" dirty="0" smtClean="0">
                <a:solidFill>
                  <a:srgbClr val="92D050"/>
                </a:solidFill>
              </a:rPr>
              <a:t>Eis que vêm dias, </a:t>
            </a:r>
            <a:r>
              <a:rPr lang="pt-BR" dirty="0" smtClean="0">
                <a:solidFill>
                  <a:srgbClr val="92D050"/>
                </a:solidFill>
              </a:rPr>
              <a:t>diz o </a:t>
            </a:r>
            <a:r>
              <a:rPr lang="pt-BR" dirty="0" smtClean="0">
                <a:solidFill>
                  <a:srgbClr val="92D050"/>
                </a:solidFill>
              </a:rPr>
              <a:t>SENHOR, em que levantarei a Davi um Renovo justo</a:t>
            </a:r>
            <a:r>
              <a:rPr lang="pt-BR" dirty="0" smtClean="0">
                <a:solidFill>
                  <a:srgbClr val="92D050"/>
                </a:solidFill>
              </a:rPr>
              <a:t>; e</a:t>
            </a:r>
            <a:r>
              <a:rPr lang="pt-BR" dirty="0" smtClean="0">
                <a:solidFill>
                  <a:srgbClr val="92D050"/>
                </a:solidFill>
              </a:rPr>
              <a:t>, rei que é, reinará, e agirá sabiamente, e executará </a:t>
            </a:r>
            <a:r>
              <a:rPr lang="pt-BR" dirty="0" smtClean="0">
                <a:solidFill>
                  <a:srgbClr val="92D050"/>
                </a:solidFill>
              </a:rPr>
              <a:t>o juízo </a:t>
            </a:r>
            <a:r>
              <a:rPr lang="pt-BR" dirty="0" smtClean="0">
                <a:solidFill>
                  <a:srgbClr val="92D050"/>
                </a:solidFill>
              </a:rPr>
              <a:t>e a justiça na terra. Nos seus dias, Judá será salvo</a:t>
            </a:r>
            <a:r>
              <a:rPr lang="pt-BR" dirty="0" smtClean="0">
                <a:solidFill>
                  <a:srgbClr val="92D050"/>
                </a:solidFill>
              </a:rPr>
              <a:t>, e </a:t>
            </a:r>
            <a:r>
              <a:rPr lang="pt-BR" dirty="0" smtClean="0">
                <a:solidFill>
                  <a:srgbClr val="92D050"/>
                </a:solidFill>
              </a:rPr>
              <a:t>Israel habitará seguro; será este o seu nome, com </a:t>
            </a:r>
            <a:r>
              <a:rPr lang="pt-BR" dirty="0" smtClean="0">
                <a:solidFill>
                  <a:srgbClr val="92D050"/>
                </a:solidFill>
              </a:rPr>
              <a:t>que será </a:t>
            </a:r>
            <a:r>
              <a:rPr lang="pt-BR" dirty="0" smtClean="0">
                <a:solidFill>
                  <a:srgbClr val="92D050"/>
                </a:solidFill>
              </a:rPr>
              <a:t>chamado: SENHOR, Justiça Nossa</a:t>
            </a:r>
            <a:r>
              <a:rPr lang="pt-BR" dirty="0" smtClean="0">
                <a:solidFill>
                  <a:schemeClr val="bg1"/>
                </a:solidFill>
              </a:rPr>
              <a:t>.” (Jr 23:5, 6</a:t>
            </a:r>
            <a:r>
              <a:rPr lang="pt-BR" dirty="0" smtClean="0">
                <a:solidFill>
                  <a:schemeClr val="bg1"/>
                </a:solidFill>
              </a:rPr>
              <a:t>).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 profecia de </a:t>
            </a:r>
            <a:r>
              <a:rPr lang="pt-BR" dirty="0" err="1" smtClean="0">
                <a:solidFill>
                  <a:schemeClr val="bg1"/>
                </a:solidFill>
              </a:rPr>
              <a:t>Naum</a:t>
            </a:r>
            <a:r>
              <a:rPr lang="pt-BR" dirty="0" smtClean="0">
                <a:solidFill>
                  <a:schemeClr val="bg1"/>
                </a:solidFill>
              </a:rPr>
              <a:t> começa </a:t>
            </a:r>
            <a:r>
              <a:rPr lang="pt-BR" dirty="0" smtClean="0">
                <a:solidFill>
                  <a:schemeClr val="bg1"/>
                </a:solidFill>
              </a:rPr>
              <a:t>com afirmações impactantes sobre Deus, o </a:t>
            </a:r>
            <a:r>
              <a:rPr lang="pt-BR" dirty="0" smtClean="0">
                <a:solidFill>
                  <a:schemeClr val="bg1"/>
                </a:solidFill>
              </a:rPr>
              <a:t>juiz que </a:t>
            </a:r>
            <a:r>
              <a:rPr lang="pt-BR" dirty="0" smtClean="0">
                <a:solidFill>
                  <a:schemeClr val="bg1"/>
                </a:solidFill>
              </a:rPr>
              <a:t>julgará os atos de Nínive.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 smtClean="0">
                <a:solidFill>
                  <a:schemeClr val="bg1"/>
                </a:solidFill>
              </a:rPr>
              <a:t>figura do juiz evoca </a:t>
            </a:r>
            <a:r>
              <a:rPr lang="pt-BR" dirty="0" smtClean="0">
                <a:solidFill>
                  <a:schemeClr val="bg1"/>
                </a:solidFill>
              </a:rPr>
              <a:t>a justiça </a:t>
            </a:r>
            <a:r>
              <a:rPr lang="pt-BR" dirty="0" smtClean="0">
                <a:solidFill>
                  <a:schemeClr val="bg1"/>
                </a:solidFill>
              </a:rPr>
              <a:t>e, para que ela seja executada, é </a:t>
            </a:r>
            <a:r>
              <a:rPr lang="pt-BR" dirty="0" smtClean="0">
                <a:solidFill>
                  <a:schemeClr val="bg1"/>
                </a:solidFill>
              </a:rPr>
              <a:t>imprescindível que </a:t>
            </a:r>
            <a:r>
              <a:rPr lang="pt-BR" dirty="0" smtClean="0">
                <a:solidFill>
                  <a:schemeClr val="bg1"/>
                </a:solidFill>
              </a:rPr>
              <a:t>o juiz tenha autonomia e não possa ser </a:t>
            </a:r>
            <a:r>
              <a:rPr lang="pt-BR" dirty="0" smtClean="0">
                <a:solidFill>
                  <a:schemeClr val="bg1"/>
                </a:solidFill>
              </a:rPr>
              <a:t>intimidado ou </a:t>
            </a:r>
            <a:r>
              <a:rPr lang="pt-BR" dirty="0" smtClean="0">
                <a:solidFill>
                  <a:schemeClr val="bg1"/>
                </a:solidFill>
              </a:rPr>
              <a:t>corrompido.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Deus </a:t>
            </a:r>
            <a:r>
              <a:rPr lang="pt-BR" dirty="0" smtClean="0">
                <a:solidFill>
                  <a:schemeClr val="bg1"/>
                </a:solidFill>
              </a:rPr>
              <a:t>não depende de Nínive, não </a:t>
            </a:r>
            <a:r>
              <a:rPr lang="pt-BR" dirty="0" smtClean="0">
                <a:solidFill>
                  <a:schemeClr val="bg1"/>
                </a:solidFill>
              </a:rPr>
              <a:t>pode ser </a:t>
            </a:r>
            <a:r>
              <a:rPr lang="pt-BR" dirty="0" smtClean="0">
                <a:solidFill>
                  <a:schemeClr val="bg1"/>
                </a:solidFill>
              </a:rPr>
              <a:t>intimidado ou corrompido por ela.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Juiz é justo e </a:t>
            </a:r>
            <a:r>
              <a:rPr lang="pt-BR" dirty="0" smtClean="0">
                <a:solidFill>
                  <a:schemeClr val="bg1"/>
                </a:solidFill>
              </a:rPr>
              <a:t>a justiça </a:t>
            </a:r>
            <a:r>
              <a:rPr lang="pt-BR" dirty="0" smtClean="0">
                <a:solidFill>
                  <a:schemeClr val="bg1"/>
                </a:solidFill>
              </a:rPr>
              <a:t>virá.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 smtClean="0">
                <a:solidFill>
                  <a:schemeClr val="bg1"/>
                </a:solidFill>
              </a:rPr>
              <a:t>lembrança de que Deus </a:t>
            </a:r>
            <a:r>
              <a:rPr lang="pt-BR" dirty="0" smtClean="0">
                <a:solidFill>
                  <a:schemeClr val="bg1"/>
                </a:solidFill>
              </a:rPr>
              <a:t>é um </a:t>
            </a:r>
            <a:r>
              <a:rPr lang="pt-BR" dirty="0" smtClean="0">
                <a:solidFill>
                  <a:schemeClr val="bg1"/>
                </a:solidFill>
              </a:rPr>
              <a:t>Justo Juiz deve confortar, e confrontar, o Seu povo, </a:t>
            </a:r>
            <a:r>
              <a:rPr lang="pt-BR" dirty="0" smtClean="0">
                <a:solidFill>
                  <a:schemeClr val="bg1"/>
                </a:solidFill>
              </a:rPr>
              <a:t>e despertá-lo </a:t>
            </a:r>
            <a:r>
              <a:rPr lang="pt-BR" dirty="0" smtClean="0">
                <a:solidFill>
                  <a:schemeClr val="bg1"/>
                </a:solidFill>
              </a:rPr>
              <a:t>para a busca de uma vida justa em todas </a:t>
            </a:r>
            <a:r>
              <a:rPr lang="pt-BR" dirty="0" smtClean="0">
                <a:solidFill>
                  <a:schemeClr val="bg1"/>
                </a:solidFill>
              </a:rPr>
              <a:t>as esferas</a:t>
            </a:r>
            <a:r>
              <a:rPr lang="pt-BR" dirty="0" smtClean="0">
                <a:solidFill>
                  <a:schemeClr val="bg1"/>
                </a:solidFill>
              </a:rPr>
              <a:t>, e para a promoção da justiça, o que será feito </a:t>
            </a:r>
            <a:r>
              <a:rPr lang="pt-BR" dirty="0" smtClean="0">
                <a:solidFill>
                  <a:schemeClr val="bg1"/>
                </a:solidFill>
              </a:rPr>
              <a:t>à medida </a:t>
            </a:r>
            <a:r>
              <a:rPr lang="pt-BR" dirty="0" smtClean="0">
                <a:solidFill>
                  <a:schemeClr val="bg1"/>
                </a:solidFill>
              </a:rPr>
              <a:t>que a Igreja exerça sua voz profética.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Deus </a:t>
            </a:r>
            <a:r>
              <a:rPr lang="en-US" sz="4000" dirty="0" err="1" smtClean="0">
                <a:solidFill>
                  <a:schemeClr val="bg1"/>
                </a:solidFill>
              </a:rPr>
              <a:t>julga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Nínive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capítulo dois se inicia descrevendo a cidade </a:t>
            </a:r>
            <a:r>
              <a:rPr lang="pt-BR" dirty="0" smtClean="0">
                <a:solidFill>
                  <a:schemeClr val="bg1"/>
                </a:solidFill>
              </a:rPr>
              <a:t>de Nínive</a:t>
            </a:r>
            <a:r>
              <a:rPr lang="pt-BR" dirty="0" smtClean="0">
                <a:solidFill>
                  <a:schemeClr val="bg1"/>
                </a:solidFill>
              </a:rPr>
              <a:t>, e anuncia: </a:t>
            </a:r>
            <a:r>
              <a:rPr lang="pt-BR" dirty="0" smtClean="0">
                <a:solidFill>
                  <a:srgbClr val="92D050"/>
                </a:solidFill>
              </a:rPr>
              <a:t>“Está decretado: a cidade-rainha </a:t>
            </a:r>
            <a:r>
              <a:rPr lang="pt-BR" dirty="0" smtClean="0">
                <a:solidFill>
                  <a:srgbClr val="92D050"/>
                </a:solidFill>
              </a:rPr>
              <a:t>está despida </a:t>
            </a:r>
            <a:r>
              <a:rPr lang="pt-BR" dirty="0" smtClean="0">
                <a:solidFill>
                  <a:srgbClr val="92D050"/>
                </a:solidFill>
              </a:rPr>
              <a:t>elevada em cativeiro, as suas servas </a:t>
            </a:r>
            <a:r>
              <a:rPr lang="pt-BR" dirty="0" smtClean="0">
                <a:solidFill>
                  <a:srgbClr val="92D050"/>
                </a:solidFill>
              </a:rPr>
              <a:t>gemem como </a:t>
            </a:r>
            <a:r>
              <a:rPr lang="pt-BR" dirty="0" smtClean="0">
                <a:solidFill>
                  <a:srgbClr val="92D050"/>
                </a:solidFill>
              </a:rPr>
              <a:t>pombas e batem no peito. Nínive, desde que existe</a:t>
            </a:r>
            <a:r>
              <a:rPr lang="pt-BR" dirty="0" smtClean="0">
                <a:solidFill>
                  <a:srgbClr val="92D050"/>
                </a:solidFill>
              </a:rPr>
              <a:t>, tem </a:t>
            </a:r>
            <a:r>
              <a:rPr lang="pt-BR" dirty="0" smtClean="0">
                <a:solidFill>
                  <a:srgbClr val="92D050"/>
                </a:solidFill>
              </a:rPr>
              <a:t>sido como um açude de águas; mas, agora, fogem</a:t>
            </a:r>
            <a:r>
              <a:rPr lang="pt-BR" dirty="0" smtClean="0">
                <a:solidFill>
                  <a:srgbClr val="92D050"/>
                </a:solidFill>
              </a:rPr>
              <a:t>. Parai</a:t>
            </a:r>
            <a:r>
              <a:rPr lang="pt-BR" dirty="0" smtClean="0">
                <a:solidFill>
                  <a:srgbClr val="92D050"/>
                </a:solidFill>
              </a:rPr>
              <a:t>! Parai! Clama-se; mas ninguém se volta.</a:t>
            </a:r>
            <a:r>
              <a:rPr lang="pt-BR" dirty="0" smtClean="0">
                <a:solidFill>
                  <a:schemeClr val="bg1"/>
                </a:solidFill>
              </a:rPr>
              <a:t>” (vv. 7, 8</a:t>
            </a:r>
            <a:r>
              <a:rPr lang="pt-BR" dirty="0" smtClean="0">
                <a:solidFill>
                  <a:schemeClr val="bg1"/>
                </a:solidFill>
              </a:rPr>
              <a:t>).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Defender a cidade seria impossível, pois a destruição inevitável estava a caminho por um decreto divino, e a Deus ninguém pode se opor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opressor – Nínive – seria destruído e o oprimido – Judá – seria reerguido.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Deus </a:t>
            </a:r>
            <a:r>
              <a:rPr lang="en-US" sz="4000" dirty="0" err="1" smtClean="0">
                <a:solidFill>
                  <a:schemeClr val="bg1"/>
                </a:solidFill>
              </a:rPr>
              <a:t>julga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Nínive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700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Aquela que </a:t>
            </a:r>
            <a:r>
              <a:rPr lang="pt-BR" dirty="0" smtClean="0">
                <a:solidFill>
                  <a:schemeClr val="bg1"/>
                </a:solidFill>
              </a:rPr>
              <a:t>fazia tremer as nações sequer seria ouvida, o </a:t>
            </a:r>
            <a:r>
              <a:rPr lang="pt-BR" dirty="0" smtClean="0">
                <a:solidFill>
                  <a:schemeClr val="bg1"/>
                </a:solidFill>
              </a:rPr>
              <a:t>Senhor dos </a:t>
            </a:r>
            <a:r>
              <a:rPr lang="pt-BR" dirty="0" smtClean="0">
                <a:solidFill>
                  <a:schemeClr val="bg1"/>
                </a:solidFill>
              </a:rPr>
              <a:t>Exércitos estava contra ela. Seu palácio seria </a:t>
            </a:r>
            <a:r>
              <a:rPr lang="pt-BR" dirty="0" smtClean="0">
                <a:solidFill>
                  <a:schemeClr val="bg1"/>
                </a:solidFill>
              </a:rPr>
              <a:t>destruído (</a:t>
            </a:r>
            <a:r>
              <a:rPr lang="pt-BR" dirty="0" smtClean="0">
                <a:solidFill>
                  <a:schemeClr val="bg1"/>
                </a:solidFill>
              </a:rPr>
              <a:t>2:6), seu povo seria levado cativo (2:7), ou </a:t>
            </a:r>
            <a:r>
              <a:rPr lang="pt-BR" dirty="0" smtClean="0">
                <a:solidFill>
                  <a:schemeClr val="bg1"/>
                </a:solidFill>
              </a:rPr>
              <a:t>fugiria aterrorizado </a:t>
            </a:r>
            <a:r>
              <a:rPr lang="pt-BR" dirty="0" smtClean="0">
                <a:solidFill>
                  <a:schemeClr val="bg1"/>
                </a:solidFill>
              </a:rPr>
              <a:t>(2:8), suas riquezas seriam </a:t>
            </a:r>
            <a:r>
              <a:rPr lang="pt-BR" dirty="0" smtClean="0">
                <a:solidFill>
                  <a:schemeClr val="bg1"/>
                </a:solidFill>
              </a:rPr>
              <a:t>saqueadas (</a:t>
            </a:r>
            <a:r>
              <a:rPr lang="pt-BR" dirty="0" smtClean="0">
                <a:solidFill>
                  <a:schemeClr val="bg1"/>
                </a:solidFill>
              </a:rPr>
              <a:t>2:9), sua autoestima cairia (2:10).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Mais de um século antes, </a:t>
            </a:r>
            <a:r>
              <a:rPr lang="pt-BR" dirty="0" smtClean="0">
                <a:solidFill>
                  <a:schemeClr val="bg1"/>
                </a:solidFill>
              </a:rPr>
              <a:t>o Senhor </a:t>
            </a:r>
            <a:r>
              <a:rPr lang="pt-BR" dirty="0" smtClean="0">
                <a:solidFill>
                  <a:schemeClr val="bg1"/>
                </a:solidFill>
              </a:rPr>
              <a:t>havia enviado Jonas para advertir o povo </a:t>
            </a:r>
            <a:r>
              <a:rPr lang="pt-BR" dirty="0" smtClean="0">
                <a:solidFill>
                  <a:schemeClr val="bg1"/>
                </a:solidFill>
              </a:rPr>
              <a:t>de Nínive</a:t>
            </a:r>
            <a:r>
              <a:rPr lang="pt-BR" dirty="0" smtClean="0">
                <a:solidFill>
                  <a:schemeClr val="bg1"/>
                </a:solidFill>
              </a:rPr>
              <a:t>, e quando a cidade se arrependeu, retirou seu julgamento.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Contudo, o tempo dos </a:t>
            </a:r>
            <a:r>
              <a:rPr lang="pt-BR" dirty="0" err="1" smtClean="0">
                <a:solidFill>
                  <a:schemeClr val="bg1"/>
                </a:solidFill>
              </a:rPr>
              <a:t>ninivitas</a:t>
            </a:r>
            <a:r>
              <a:rPr lang="pt-BR" dirty="0" smtClean="0">
                <a:solidFill>
                  <a:schemeClr val="bg1"/>
                </a:solidFill>
              </a:rPr>
              <a:t> havia se </a:t>
            </a:r>
            <a:r>
              <a:rPr lang="pt-BR" dirty="0" smtClean="0">
                <a:solidFill>
                  <a:schemeClr val="bg1"/>
                </a:solidFill>
              </a:rPr>
              <a:t>esgotado e </a:t>
            </a:r>
            <a:r>
              <a:rPr lang="pt-BR" dirty="0" smtClean="0">
                <a:solidFill>
                  <a:schemeClr val="bg1"/>
                </a:solidFill>
              </a:rPr>
              <a:t>era chegado o fim.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Deus julgou Nínive no passado</a:t>
            </a:r>
            <a:r>
              <a:rPr lang="pt-BR" dirty="0" smtClean="0">
                <a:solidFill>
                  <a:schemeClr val="bg1"/>
                </a:solidFill>
              </a:rPr>
              <a:t>, e </a:t>
            </a:r>
            <a:r>
              <a:rPr lang="pt-BR" dirty="0" smtClean="0">
                <a:solidFill>
                  <a:schemeClr val="bg1"/>
                </a:solidFill>
              </a:rPr>
              <a:t>julga os opressores em todos os tempos, </a:t>
            </a:r>
            <a:r>
              <a:rPr lang="pt-BR" dirty="0" smtClean="0">
                <a:solidFill>
                  <a:schemeClr val="bg1"/>
                </a:solidFill>
              </a:rPr>
              <a:t>nenhuma injustiça </a:t>
            </a:r>
            <a:r>
              <a:rPr lang="pt-BR" dirty="0" smtClean="0">
                <a:solidFill>
                  <a:schemeClr val="bg1"/>
                </a:solidFill>
              </a:rPr>
              <a:t>deixa de ser ponderada no julgamento </a:t>
            </a:r>
            <a:r>
              <a:rPr lang="pt-BR" dirty="0" smtClean="0">
                <a:solidFill>
                  <a:schemeClr val="bg1"/>
                </a:solidFill>
              </a:rPr>
              <a:t>divino (</a:t>
            </a:r>
            <a:r>
              <a:rPr lang="pt-BR" dirty="0" err="1" smtClean="0">
                <a:solidFill>
                  <a:schemeClr val="bg1"/>
                </a:solidFill>
              </a:rPr>
              <a:t>Ec</a:t>
            </a:r>
            <a:r>
              <a:rPr lang="pt-BR" dirty="0" smtClean="0">
                <a:solidFill>
                  <a:schemeClr val="bg1"/>
                </a:solidFill>
              </a:rPr>
              <a:t> 12:14).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Por </a:t>
            </a:r>
            <a:r>
              <a:rPr lang="pt-BR" dirty="0" smtClean="0">
                <a:solidFill>
                  <a:schemeClr val="bg1"/>
                </a:solidFill>
              </a:rPr>
              <a:t>mais que aos olhos humanos </a:t>
            </a:r>
            <a:r>
              <a:rPr lang="pt-BR" dirty="0" smtClean="0">
                <a:solidFill>
                  <a:schemeClr val="bg1"/>
                </a:solidFill>
              </a:rPr>
              <a:t>pareça tardar </a:t>
            </a:r>
            <a:r>
              <a:rPr lang="pt-BR" dirty="0" smtClean="0">
                <a:solidFill>
                  <a:schemeClr val="bg1"/>
                </a:solidFill>
              </a:rPr>
              <a:t>a justiça, por mais que a justiça humana falhe</a:t>
            </a:r>
            <a:r>
              <a:rPr lang="pt-BR" dirty="0" smtClean="0">
                <a:solidFill>
                  <a:schemeClr val="bg1"/>
                </a:solidFill>
              </a:rPr>
              <a:t>, o </a:t>
            </a:r>
            <a:r>
              <a:rPr lang="pt-BR" dirty="0" smtClean="0">
                <a:solidFill>
                  <a:schemeClr val="bg1"/>
                </a:solidFill>
              </a:rPr>
              <a:t>julgamento de Deus é certo, justo e sempre vem </a:t>
            </a:r>
            <a:r>
              <a:rPr lang="pt-BR" dirty="0" smtClean="0">
                <a:solidFill>
                  <a:schemeClr val="bg1"/>
                </a:solidFill>
              </a:rPr>
              <a:t>no tempo </a:t>
            </a:r>
            <a:r>
              <a:rPr lang="pt-BR" dirty="0" smtClean="0">
                <a:solidFill>
                  <a:schemeClr val="bg1"/>
                </a:solidFill>
              </a:rPr>
              <a:t>certo, o tempo de Deus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Lembre-se </a:t>
            </a:r>
            <a:r>
              <a:rPr lang="pt-BR" dirty="0" smtClean="0">
                <a:solidFill>
                  <a:schemeClr val="bg1"/>
                </a:solidFill>
              </a:rPr>
              <a:t>que o “... socorro vem do SENHOR</a:t>
            </a:r>
            <a:r>
              <a:rPr lang="pt-BR" dirty="0" smtClean="0">
                <a:solidFill>
                  <a:schemeClr val="bg1"/>
                </a:solidFill>
              </a:rPr>
              <a:t>, que </a:t>
            </a:r>
            <a:r>
              <a:rPr lang="pt-BR" dirty="0" smtClean="0">
                <a:solidFill>
                  <a:schemeClr val="bg1"/>
                </a:solidFill>
              </a:rPr>
              <a:t>fez o céu e a terra” (</a:t>
            </a:r>
            <a:r>
              <a:rPr lang="pt-BR" dirty="0" err="1" smtClean="0">
                <a:solidFill>
                  <a:schemeClr val="bg1"/>
                </a:solidFill>
              </a:rPr>
              <a:t>Sl</a:t>
            </a:r>
            <a:r>
              <a:rPr lang="pt-BR" dirty="0" smtClean="0">
                <a:solidFill>
                  <a:schemeClr val="bg1"/>
                </a:solidFill>
              </a:rPr>
              <a:t> 121:2).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Esta </a:t>
            </a:r>
            <a:r>
              <a:rPr lang="pt-BR" dirty="0" smtClean="0">
                <a:solidFill>
                  <a:schemeClr val="bg1"/>
                </a:solidFill>
              </a:rPr>
              <a:t>bendita </a:t>
            </a:r>
            <a:r>
              <a:rPr lang="pt-BR" dirty="0" smtClean="0">
                <a:solidFill>
                  <a:schemeClr val="bg1"/>
                </a:solidFill>
              </a:rPr>
              <a:t>esperança e </a:t>
            </a:r>
            <a:r>
              <a:rPr lang="pt-BR" dirty="0" smtClean="0">
                <a:solidFill>
                  <a:schemeClr val="bg1"/>
                </a:solidFill>
              </a:rPr>
              <a:t>gloriosa certeza renovarão as forças </a:t>
            </a:r>
            <a:r>
              <a:rPr lang="pt-BR" dirty="0" smtClean="0">
                <a:solidFill>
                  <a:schemeClr val="bg1"/>
                </a:solidFill>
              </a:rPr>
              <a:t>daqueles que </a:t>
            </a:r>
            <a:r>
              <a:rPr lang="pt-BR" dirty="0" smtClean="0">
                <a:solidFill>
                  <a:schemeClr val="bg1"/>
                </a:solidFill>
              </a:rPr>
              <a:t>elevarem os olhos para o socorro que vem </a:t>
            </a:r>
            <a:r>
              <a:rPr lang="pt-BR" dirty="0" smtClean="0">
                <a:solidFill>
                  <a:schemeClr val="bg1"/>
                </a:solidFill>
              </a:rPr>
              <a:t>do Senhor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Deus </a:t>
            </a:r>
            <a:r>
              <a:rPr lang="en-US" sz="4000" dirty="0" err="1" smtClean="0">
                <a:solidFill>
                  <a:schemeClr val="bg1"/>
                </a:solidFill>
              </a:rPr>
              <a:t>pune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Nínive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77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capítulo três da Profecia de </a:t>
            </a:r>
            <a:r>
              <a:rPr lang="pt-BR" dirty="0" err="1" smtClean="0">
                <a:solidFill>
                  <a:schemeClr val="bg1"/>
                </a:solidFill>
              </a:rPr>
              <a:t>Naum</a:t>
            </a:r>
            <a:r>
              <a:rPr lang="pt-BR" dirty="0" smtClean="0">
                <a:solidFill>
                  <a:schemeClr val="bg1"/>
                </a:solidFill>
              </a:rPr>
              <a:t> é um </a:t>
            </a:r>
            <a:r>
              <a:rPr lang="pt-BR" dirty="0" smtClean="0">
                <a:solidFill>
                  <a:schemeClr val="bg1"/>
                </a:solidFill>
              </a:rPr>
              <a:t>alerta para </a:t>
            </a:r>
            <a:r>
              <a:rPr lang="pt-BR" dirty="0" smtClean="0">
                <a:solidFill>
                  <a:schemeClr val="bg1"/>
                </a:solidFill>
              </a:rPr>
              <a:t>todos os que agem injustamente: a punição </a:t>
            </a:r>
            <a:r>
              <a:rPr lang="pt-BR" dirty="0" smtClean="0">
                <a:solidFill>
                  <a:schemeClr val="bg1"/>
                </a:solidFill>
              </a:rPr>
              <a:t>do Senhor </a:t>
            </a:r>
            <a:r>
              <a:rPr lang="pt-BR" dirty="0" smtClean="0">
                <a:solidFill>
                  <a:schemeClr val="bg1"/>
                </a:solidFill>
              </a:rPr>
              <a:t>é certa, e o seu juízo é inescapável.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 severa punição </a:t>
            </a:r>
            <a:r>
              <a:rPr lang="pt-BR" dirty="0" smtClean="0">
                <a:solidFill>
                  <a:schemeClr val="bg1"/>
                </a:solidFill>
              </a:rPr>
              <a:t>de Nínive pode ser esboçada da seguinte forma:</a:t>
            </a:r>
          </a:p>
          <a:p>
            <a:pPr>
              <a:buNone/>
            </a:pPr>
            <a:r>
              <a:rPr lang="pt-BR" b="1" dirty="0" smtClean="0">
                <a:solidFill>
                  <a:schemeClr val="bg1"/>
                </a:solidFill>
              </a:rPr>
              <a:t>1.Lista dos pecados (3:1-4). </a:t>
            </a:r>
            <a:r>
              <a:rPr lang="pt-BR" dirty="0" smtClean="0">
                <a:solidFill>
                  <a:schemeClr val="bg1"/>
                </a:solidFill>
              </a:rPr>
              <a:t>Ao julgar, Deus o </a:t>
            </a:r>
            <a:r>
              <a:rPr lang="pt-BR" dirty="0" smtClean="0">
                <a:solidFill>
                  <a:schemeClr val="bg1"/>
                </a:solidFill>
              </a:rPr>
              <a:t>faz de </a:t>
            </a:r>
            <a:r>
              <a:rPr lang="pt-BR" dirty="0" smtClean="0">
                <a:solidFill>
                  <a:schemeClr val="bg1"/>
                </a:solidFill>
              </a:rPr>
              <a:t>forma justa e lista os pecados da cruel cidade. O </a:t>
            </a:r>
            <a:r>
              <a:rPr lang="pt-BR" dirty="0" smtClean="0">
                <a:solidFill>
                  <a:schemeClr val="bg1"/>
                </a:solidFill>
              </a:rPr>
              <a:t>julgamento de </a:t>
            </a:r>
            <a:r>
              <a:rPr lang="pt-BR" dirty="0" smtClean="0">
                <a:solidFill>
                  <a:schemeClr val="bg1"/>
                </a:solidFill>
              </a:rPr>
              <a:t>Deus não é genérico, é específico. Nada </a:t>
            </a:r>
            <a:r>
              <a:rPr lang="pt-BR" dirty="0" smtClean="0">
                <a:solidFill>
                  <a:schemeClr val="bg1"/>
                </a:solidFill>
              </a:rPr>
              <a:t>é desconsiderado</a:t>
            </a:r>
            <a:r>
              <a:rPr lang="pt-BR" dirty="0" smtClean="0">
                <a:solidFill>
                  <a:schemeClr val="bg1"/>
                </a:solidFill>
              </a:rPr>
              <a:t>, ou esquecido, pelo justo juiz.</a:t>
            </a:r>
          </a:p>
          <a:p>
            <a:pPr>
              <a:buNone/>
            </a:pPr>
            <a:r>
              <a:rPr lang="pt-BR" b="1" dirty="0" smtClean="0">
                <a:solidFill>
                  <a:schemeClr val="bg1"/>
                </a:solidFill>
              </a:rPr>
              <a:t>2. A punição é descrita (3:5-18). </a:t>
            </a:r>
            <a:r>
              <a:rPr lang="pt-BR" dirty="0" smtClean="0">
                <a:solidFill>
                  <a:schemeClr val="bg1"/>
                </a:solidFill>
              </a:rPr>
              <a:t>As </a:t>
            </a:r>
            <a:r>
              <a:rPr lang="pt-BR" dirty="0" smtClean="0">
                <a:solidFill>
                  <a:schemeClr val="bg1"/>
                </a:solidFill>
              </a:rPr>
              <a:t>consequências das </a:t>
            </a:r>
            <a:r>
              <a:rPr lang="pt-BR" dirty="0" smtClean="0">
                <a:solidFill>
                  <a:schemeClr val="bg1"/>
                </a:solidFill>
              </a:rPr>
              <a:t>ações serão sentidas, e uma das leis </a:t>
            </a:r>
            <a:r>
              <a:rPr lang="pt-BR" dirty="0" smtClean="0">
                <a:solidFill>
                  <a:schemeClr val="bg1"/>
                </a:solidFill>
              </a:rPr>
              <a:t>de Newton </a:t>
            </a:r>
            <a:r>
              <a:rPr lang="pt-BR" dirty="0" smtClean="0">
                <a:solidFill>
                  <a:schemeClr val="bg1"/>
                </a:solidFill>
              </a:rPr>
              <a:t>afirma que “a toda ação há sempre uma </a:t>
            </a:r>
            <a:r>
              <a:rPr lang="pt-BR" dirty="0" smtClean="0">
                <a:solidFill>
                  <a:schemeClr val="bg1"/>
                </a:solidFill>
              </a:rPr>
              <a:t>reação oposta </a:t>
            </a:r>
            <a:r>
              <a:rPr lang="pt-BR" dirty="0" smtClean="0">
                <a:solidFill>
                  <a:schemeClr val="bg1"/>
                </a:solidFill>
              </a:rPr>
              <a:t>e de igual intensidade”.</a:t>
            </a:r>
          </a:p>
          <a:p>
            <a:pPr>
              <a:buNone/>
            </a:pPr>
            <a:r>
              <a:rPr lang="pt-BR" b="1" dirty="0" smtClean="0">
                <a:solidFill>
                  <a:schemeClr val="bg1"/>
                </a:solidFill>
              </a:rPr>
              <a:t>3. A comemoração dos oprimidos (3:19). </a:t>
            </a:r>
            <a:r>
              <a:rPr lang="pt-BR" dirty="0" smtClean="0">
                <a:solidFill>
                  <a:schemeClr val="bg1"/>
                </a:solidFill>
              </a:rPr>
              <a:t>Quando o </a:t>
            </a:r>
            <a:r>
              <a:rPr lang="pt-BR" dirty="0" smtClean="0">
                <a:solidFill>
                  <a:schemeClr val="bg1"/>
                </a:solidFill>
              </a:rPr>
              <a:t>opressor cai, os oprimidos celebram, e a </a:t>
            </a:r>
            <a:r>
              <a:rPr lang="pt-BR" dirty="0" smtClean="0">
                <a:solidFill>
                  <a:schemeClr val="bg1"/>
                </a:solidFill>
              </a:rPr>
              <a:t>celebração deve </a:t>
            </a:r>
            <a:r>
              <a:rPr lang="pt-BR" dirty="0" smtClean="0">
                <a:solidFill>
                  <a:schemeClr val="bg1"/>
                </a:solidFill>
              </a:rPr>
              <a:t>ser porque a justiça foi feita e a liberdade alcançada</a:t>
            </a:r>
            <a:r>
              <a:rPr lang="pt-BR" dirty="0" smtClean="0">
                <a:solidFill>
                  <a:schemeClr val="bg1"/>
                </a:solidFill>
              </a:rPr>
              <a:t>; deve-se </a:t>
            </a:r>
            <a:r>
              <a:rPr lang="pt-BR" dirty="0" smtClean="0">
                <a:solidFill>
                  <a:schemeClr val="bg1"/>
                </a:solidFill>
              </a:rPr>
              <a:t>evitar qualquer desejo de vingança, </a:t>
            </a:r>
            <a:r>
              <a:rPr lang="pt-BR" dirty="0" smtClean="0">
                <a:solidFill>
                  <a:schemeClr val="bg1"/>
                </a:solidFill>
              </a:rPr>
              <a:t>ou mesmo </a:t>
            </a:r>
            <a:r>
              <a:rPr lang="pt-BR" dirty="0" smtClean="0">
                <a:solidFill>
                  <a:schemeClr val="bg1"/>
                </a:solidFill>
              </a:rPr>
              <a:t>o oprimido ter como meta se tornar o opressor.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Nem sempre o juízo sobre os opressores vem quando os </a:t>
            </a:r>
            <a:r>
              <a:rPr lang="pt-BR" dirty="0" smtClean="0">
                <a:solidFill>
                  <a:schemeClr val="bg1"/>
                </a:solidFill>
              </a:rPr>
              <a:t>oprimidos desejam</a:t>
            </a:r>
            <a:r>
              <a:rPr lang="pt-BR" dirty="0" smtClean="0">
                <a:solidFill>
                  <a:schemeClr val="bg1"/>
                </a:solidFill>
              </a:rPr>
              <a:t>, mas a sua vinda será inevitável.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5244</TotalTime>
  <Words>1443</Words>
  <Application>Microsoft Office PowerPoint</Application>
  <PresentationFormat>Apresentação na tela (4:3)</PresentationFormat>
  <Paragraphs>72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Mediano</vt:lpstr>
      <vt:lpstr>Naum – o limite da tolerância Divina</vt:lpstr>
      <vt:lpstr>Texto básico</vt:lpstr>
      <vt:lpstr>Introdução</vt:lpstr>
      <vt:lpstr>Autoria, Data e Local</vt:lpstr>
      <vt:lpstr>Deus o Justo Juiz</vt:lpstr>
      <vt:lpstr>Deus o Justo Juiz</vt:lpstr>
      <vt:lpstr>Deus julga Nínive</vt:lpstr>
      <vt:lpstr>Deus julga Nínive</vt:lpstr>
      <vt:lpstr>Deus pune Nínive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Daisy</dc:creator>
  <cp:lastModifiedBy>Daisy Moitinho</cp:lastModifiedBy>
  <cp:revision>821</cp:revision>
  <dcterms:modified xsi:type="dcterms:W3CDTF">2014-08-23T00:44:05Z</dcterms:modified>
</cp:coreProperties>
</file>