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3" r:id="rId4"/>
    <p:sldId id="258" r:id="rId5"/>
    <p:sldId id="274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pecado da acepção de pessoas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</a:t>
            </a:r>
            <a:r>
              <a:rPr lang="pt-BR" dirty="0" smtClean="0"/>
              <a:t>2:1-13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Perpectiva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escatol</a:t>
            </a:r>
            <a:r>
              <a:rPr lang="en-US" sz="4000" dirty="0" err="1" smtClean="0">
                <a:solidFill>
                  <a:schemeClr val="bg1"/>
                </a:solidFill>
              </a:rPr>
              <a:t>ógica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juízo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os cristãos cometem acepção de pessoas</a:t>
            </a:r>
            <a:r>
              <a:rPr lang="pt-BR" dirty="0" smtClean="0">
                <a:solidFill>
                  <a:schemeClr val="bg1"/>
                </a:solidFill>
              </a:rPr>
              <a:t>, tornam-se </a:t>
            </a:r>
            <a:r>
              <a:rPr lang="pt-BR" dirty="0" smtClean="0">
                <a:solidFill>
                  <a:schemeClr val="bg1"/>
                </a:solidFill>
              </a:rPr>
              <a:t>transgressores da Lei de Deus e dos </a:t>
            </a:r>
            <a:r>
              <a:rPr lang="pt-BR" dirty="0" smtClean="0">
                <a:solidFill>
                  <a:schemeClr val="bg1"/>
                </a:solidFill>
              </a:rPr>
              <a:t>Dez Mandamentos </a:t>
            </a:r>
            <a:r>
              <a:rPr lang="pt-BR" dirty="0" smtClean="0">
                <a:solidFill>
                  <a:schemeClr val="bg1"/>
                </a:solidFill>
              </a:rPr>
              <a:t>em </a:t>
            </a:r>
            <a:r>
              <a:rPr lang="pt-BR" dirty="0" smtClean="0">
                <a:solidFill>
                  <a:schemeClr val="bg1"/>
                </a:solidFill>
              </a:rPr>
              <a:t>particular.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cristãos são julgados por </a:t>
            </a:r>
            <a:r>
              <a:rPr lang="pt-BR" dirty="0" smtClean="0">
                <a:solidFill>
                  <a:schemeClr val="bg1"/>
                </a:solidFill>
              </a:rPr>
              <a:t>uma lei maior, a lei da liberdade, que é o </a:t>
            </a:r>
            <a:r>
              <a:rPr lang="pt-BR" dirty="0" smtClean="0">
                <a:solidFill>
                  <a:schemeClr val="bg1"/>
                </a:solidFill>
              </a:rPr>
              <a:t>Evangelho falem </a:t>
            </a:r>
            <a:r>
              <a:rPr lang="pt-BR" dirty="0" smtClean="0">
                <a:solidFill>
                  <a:schemeClr val="bg1"/>
                </a:solidFill>
              </a:rPr>
              <a:t>e </a:t>
            </a:r>
            <a:r>
              <a:rPr lang="pt-BR" dirty="0" smtClean="0">
                <a:solidFill>
                  <a:schemeClr val="bg1"/>
                </a:solidFill>
              </a:rPr>
              <a:t>procedam como </a:t>
            </a:r>
            <a:r>
              <a:rPr lang="pt-BR" dirty="0" smtClean="0">
                <a:solidFill>
                  <a:schemeClr val="bg1"/>
                </a:solidFill>
              </a:rPr>
              <a:t>aqueles cujas palavras e obras serão </a:t>
            </a:r>
            <a:r>
              <a:rPr lang="pt-BR" dirty="0" smtClean="0">
                <a:solidFill>
                  <a:schemeClr val="bg1"/>
                </a:solidFill>
              </a:rPr>
              <a:t>julgadas por </a:t>
            </a:r>
            <a:r>
              <a:rPr lang="pt-BR" dirty="0" smtClean="0">
                <a:solidFill>
                  <a:schemeClr val="bg1"/>
                </a:solidFill>
              </a:rPr>
              <a:t>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Deve haver uma coerência entre aquilo que </a:t>
            </a:r>
            <a:r>
              <a:rPr lang="pt-BR" dirty="0" smtClean="0">
                <a:solidFill>
                  <a:schemeClr val="bg1"/>
                </a:solidFill>
              </a:rPr>
              <a:t>falamos e </a:t>
            </a:r>
            <a:r>
              <a:rPr lang="pt-BR" dirty="0" smtClean="0">
                <a:solidFill>
                  <a:schemeClr val="bg1"/>
                </a:solidFill>
              </a:rPr>
              <a:t>aquilo que praticamos.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cristãos </a:t>
            </a:r>
            <a:r>
              <a:rPr lang="pt-BR" dirty="0" smtClean="0">
                <a:solidFill>
                  <a:schemeClr val="bg1"/>
                </a:solidFill>
              </a:rPr>
              <a:t>serão julgados </a:t>
            </a:r>
            <a:r>
              <a:rPr lang="pt-BR" dirty="0" smtClean="0">
                <a:solidFill>
                  <a:schemeClr val="bg1"/>
                </a:solidFill>
              </a:rPr>
              <a:t>de acordo </a:t>
            </a:r>
            <a:r>
              <a:rPr lang="pt-BR" dirty="0" smtClean="0">
                <a:solidFill>
                  <a:schemeClr val="bg1"/>
                </a:solidFill>
              </a:rPr>
              <a:t>com a atitude que tiveram para com as pessoas.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Portanto, eles sempre deveriam falar e se conduzir </a:t>
            </a:r>
            <a:r>
              <a:rPr lang="pt-BR" dirty="0" smtClean="0">
                <a:solidFill>
                  <a:schemeClr val="bg1"/>
                </a:solidFill>
              </a:rPr>
              <a:t>pensando no </a:t>
            </a:r>
            <a:r>
              <a:rPr lang="pt-BR" dirty="0" smtClean="0">
                <a:solidFill>
                  <a:schemeClr val="bg1"/>
                </a:solidFill>
              </a:rPr>
              <a:t>dia do julgamento, quando suas obras </a:t>
            </a:r>
            <a:r>
              <a:rPr lang="pt-BR" dirty="0" smtClean="0">
                <a:solidFill>
                  <a:schemeClr val="bg1"/>
                </a:solidFill>
              </a:rPr>
              <a:t>serão trazidas </a:t>
            </a:r>
            <a:r>
              <a:rPr lang="pt-BR" dirty="0" smtClean="0">
                <a:solidFill>
                  <a:schemeClr val="bg1"/>
                </a:solidFill>
              </a:rPr>
              <a:t>a lume e examinadas quanto aos motivos.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Igreja não faz acepção de pessoas.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privilegia pessoas por situação econômica, </a:t>
            </a:r>
            <a:r>
              <a:rPr lang="pt-BR" dirty="0" smtClean="0">
                <a:solidFill>
                  <a:schemeClr val="bg1"/>
                </a:solidFill>
              </a:rPr>
              <a:t>social, cultural </a:t>
            </a:r>
            <a:r>
              <a:rPr lang="pt-BR" dirty="0" smtClean="0">
                <a:solidFill>
                  <a:schemeClr val="bg1"/>
                </a:solidFill>
              </a:rPr>
              <a:t>ou racial.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odeia classes.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Cristãos </a:t>
            </a:r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fazem acepção </a:t>
            </a:r>
            <a:r>
              <a:rPr lang="pt-BR" dirty="0" smtClean="0">
                <a:solidFill>
                  <a:schemeClr val="bg1"/>
                </a:solidFill>
              </a:rPr>
              <a:t>de pessoas são preconceituosos contra </a:t>
            </a:r>
            <a:r>
              <a:rPr lang="pt-BR" dirty="0" smtClean="0">
                <a:solidFill>
                  <a:schemeClr val="bg1"/>
                </a:solidFill>
              </a:rPr>
              <a:t>os pobres</a:t>
            </a:r>
            <a:r>
              <a:rPr lang="pt-BR" dirty="0" smtClean="0">
                <a:solidFill>
                  <a:schemeClr val="bg1"/>
                </a:solidFill>
              </a:rPr>
              <a:t>, julgam pelas aparências e mostram </a:t>
            </a:r>
            <a:r>
              <a:rPr lang="pt-BR" dirty="0" smtClean="0">
                <a:solidFill>
                  <a:schemeClr val="bg1"/>
                </a:solidFill>
              </a:rPr>
              <a:t>favoritismo aos </a:t>
            </a:r>
            <a:r>
              <a:rPr lang="pt-BR" dirty="0" smtClean="0">
                <a:solidFill>
                  <a:schemeClr val="bg1"/>
                </a:solidFill>
              </a:rPr>
              <a:t>ricos bem vestidos; são na realidade cristãos </a:t>
            </a:r>
            <a:r>
              <a:rPr lang="pt-BR" dirty="0" smtClean="0">
                <a:solidFill>
                  <a:schemeClr val="bg1"/>
                </a:solidFill>
              </a:rPr>
              <a:t>apenas na </a:t>
            </a:r>
            <a:r>
              <a:rPr lang="pt-BR" dirty="0" smtClean="0">
                <a:solidFill>
                  <a:schemeClr val="bg1"/>
                </a:solidFill>
              </a:rPr>
              <a:t>aparência.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No </a:t>
            </a:r>
            <a:r>
              <a:rPr lang="pt-BR" dirty="0" smtClean="0">
                <a:solidFill>
                  <a:schemeClr val="bg1"/>
                </a:solidFill>
              </a:rPr>
              <a:t>dia do juízo serão condenados e </a:t>
            </a:r>
            <a:r>
              <a:rPr lang="pt-BR" dirty="0" smtClean="0">
                <a:solidFill>
                  <a:schemeClr val="bg1"/>
                </a:solidFill>
              </a:rPr>
              <a:t>sentenciados ao </a:t>
            </a:r>
            <a:r>
              <a:rPr lang="pt-BR" dirty="0" smtClean="0">
                <a:solidFill>
                  <a:schemeClr val="bg1"/>
                </a:solidFill>
              </a:rPr>
              <a:t>castigo eterno, sem qualquer misericórdia.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se encontre em nós o pecado de acepção de pessoas</a:t>
            </a:r>
            <a:r>
              <a:rPr lang="pt-BR" dirty="0" smtClean="0">
                <a:solidFill>
                  <a:schemeClr val="bg1"/>
                </a:solidFill>
              </a:rPr>
              <a:t>, pois </a:t>
            </a:r>
            <a:r>
              <a:rPr lang="pt-BR" dirty="0" smtClean="0">
                <a:solidFill>
                  <a:schemeClr val="bg1"/>
                </a:solidFill>
              </a:rPr>
              <a:t>Deus não nos trata assim.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Meus irmãos, não tenhais a fé em </a:t>
            </a:r>
            <a:r>
              <a:rPr lang="pt-BR" dirty="0" smtClean="0">
                <a:solidFill>
                  <a:srgbClr val="92D050"/>
                </a:solidFill>
              </a:rPr>
              <a:t>nosso Senhor </a:t>
            </a:r>
            <a:r>
              <a:rPr lang="pt-BR" dirty="0" smtClean="0">
                <a:solidFill>
                  <a:srgbClr val="92D050"/>
                </a:solidFill>
              </a:rPr>
              <a:t>Jesus Cristo, Senhor da glória, em </a:t>
            </a:r>
            <a:r>
              <a:rPr lang="pt-BR" dirty="0" err="1" smtClean="0">
                <a:solidFill>
                  <a:srgbClr val="92D050"/>
                </a:solidFill>
              </a:rPr>
              <a:t>acepçãode</a:t>
            </a:r>
            <a:r>
              <a:rPr lang="pt-BR" dirty="0" smtClean="0">
                <a:solidFill>
                  <a:srgbClr val="92D050"/>
                </a:solidFill>
              </a:rPr>
              <a:t> </a:t>
            </a:r>
            <a:r>
              <a:rPr lang="pt-BR" dirty="0" smtClean="0">
                <a:solidFill>
                  <a:srgbClr val="92D050"/>
                </a:solidFill>
              </a:rPr>
              <a:t>pessoas.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(Tiago </a:t>
            </a:r>
            <a:r>
              <a:rPr lang="pt-BR" dirty="0" smtClean="0">
                <a:solidFill>
                  <a:schemeClr val="bg1"/>
                </a:solidFill>
              </a:rPr>
              <a:t>2:1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A </a:t>
            </a:r>
            <a:r>
              <a:rPr lang="pt-BR" sz="2400" dirty="0" smtClean="0">
                <a:solidFill>
                  <a:schemeClr val="bg1"/>
                </a:solidFill>
              </a:rPr>
              <a:t>maneira como </a:t>
            </a:r>
            <a:r>
              <a:rPr lang="pt-BR" sz="2400" dirty="0" smtClean="0">
                <a:solidFill>
                  <a:schemeClr val="bg1"/>
                </a:solidFill>
              </a:rPr>
              <a:t>nos comportamos </a:t>
            </a:r>
            <a:r>
              <a:rPr lang="pt-BR" sz="2400" dirty="0" smtClean="0">
                <a:solidFill>
                  <a:schemeClr val="bg1"/>
                </a:solidFill>
              </a:rPr>
              <a:t>com as pessoas indica o que </a:t>
            </a:r>
            <a:r>
              <a:rPr lang="pt-BR" sz="2400" dirty="0" smtClean="0">
                <a:solidFill>
                  <a:schemeClr val="bg1"/>
                </a:solidFill>
              </a:rPr>
              <a:t>realmente nós </a:t>
            </a:r>
            <a:r>
              <a:rPr lang="pt-BR" sz="2400" dirty="0" smtClean="0">
                <a:solidFill>
                  <a:schemeClr val="bg1"/>
                </a:solidFill>
              </a:rPr>
              <a:t>cremos sobre Deus.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Tiago diz que nós podemos testar a nossa </a:t>
            </a:r>
            <a:r>
              <a:rPr lang="pt-BR" sz="2400" dirty="0" smtClean="0">
                <a:solidFill>
                  <a:schemeClr val="bg1"/>
                </a:solidFill>
              </a:rPr>
              <a:t>fé pela </a:t>
            </a:r>
            <a:r>
              <a:rPr lang="pt-BR" sz="2400" dirty="0" smtClean="0">
                <a:solidFill>
                  <a:schemeClr val="bg1"/>
                </a:solidFill>
              </a:rPr>
              <a:t>maneira como nós tratamos as pessoas.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Um </a:t>
            </a:r>
            <a:r>
              <a:rPr lang="pt-BR" sz="2400" dirty="0" smtClean="0">
                <a:solidFill>
                  <a:schemeClr val="bg1"/>
                </a:solidFill>
              </a:rPr>
              <a:t>verdadeiro seguidor de </a:t>
            </a:r>
            <a:r>
              <a:rPr lang="pt-BR" sz="2400" dirty="0" smtClean="0">
                <a:solidFill>
                  <a:schemeClr val="bg1"/>
                </a:solidFill>
              </a:rPr>
              <a:t>Cristo não </a:t>
            </a:r>
            <a:r>
              <a:rPr lang="pt-BR" sz="2400" dirty="0" smtClean="0">
                <a:solidFill>
                  <a:schemeClr val="bg1"/>
                </a:solidFill>
              </a:rPr>
              <a:t>pode acalentar o preconceito, ou seja, ele não </a:t>
            </a:r>
            <a:r>
              <a:rPr lang="pt-BR" sz="2400" dirty="0" smtClean="0">
                <a:solidFill>
                  <a:schemeClr val="bg1"/>
                </a:solidFill>
              </a:rPr>
              <a:t>pode fazer </a:t>
            </a:r>
            <a:r>
              <a:rPr lang="pt-BR" sz="2400" dirty="0" smtClean="0">
                <a:solidFill>
                  <a:schemeClr val="bg1"/>
                </a:solidFill>
              </a:rPr>
              <a:t>acepção de </a:t>
            </a:r>
            <a:r>
              <a:rPr lang="pt-BR" sz="2400" dirty="0" smtClean="0">
                <a:solidFill>
                  <a:schemeClr val="bg1"/>
                </a:solidFill>
              </a:rPr>
              <a:t>pessoas.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mandamento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ignorado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Favoritismo e acepção de </a:t>
            </a:r>
            <a:r>
              <a:rPr lang="pt-BR" dirty="0" smtClean="0">
                <a:solidFill>
                  <a:schemeClr val="bg1"/>
                </a:solidFill>
              </a:rPr>
              <a:t>pessoas não </a:t>
            </a:r>
            <a:r>
              <a:rPr lang="pt-BR" dirty="0" smtClean="0">
                <a:solidFill>
                  <a:schemeClr val="bg1"/>
                </a:solidFill>
              </a:rPr>
              <a:t>são atitudes de um cristão.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Julgar as pessoas por sua aparência física, </a:t>
            </a:r>
            <a:r>
              <a:rPr lang="pt-BR" dirty="0" smtClean="0">
                <a:solidFill>
                  <a:schemeClr val="bg1"/>
                </a:solidFill>
              </a:rPr>
              <a:t>status social </a:t>
            </a:r>
            <a:r>
              <a:rPr lang="pt-BR" dirty="0" smtClean="0">
                <a:solidFill>
                  <a:schemeClr val="bg1"/>
                </a:solidFill>
              </a:rPr>
              <a:t>ou raça é uma agressão aos princípios de Cristo.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Acepção de </a:t>
            </a:r>
            <a:r>
              <a:rPr lang="pt-BR" dirty="0" smtClean="0">
                <a:solidFill>
                  <a:schemeClr val="bg1"/>
                </a:solidFill>
              </a:rPr>
              <a:t>pessoas, que significa literalmente “aceitar o rosto </a:t>
            </a:r>
            <a:r>
              <a:rPr lang="pt-BR" dirty="0" smtClean="0">
                <a:solidFill>
                  <a:schemeClr val="bg1"/>
                </a:solidFill>
              </a:rPr>
              <a:t>de alguém</a:t>
            </a:r>
            <a:r>
              <a:rPr lang="pt-BR" dirty="0" smtClean="0">
                <a:solidFill>
                  <a:schemeClr val="bg1"/>
                </a:solidFill>
              </a:rPr>
              <a:t>”, em vez de considerar o seu interior.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Todos nós podemos assentar-nos juntos </a:t>
            </a:r>
            <a:r>
              <a:rPr lang="pt-BR" dirty="0" smtClean="0">
                <a:solidFill>
                  <a:schemeClr val="bg1"/>
                </a:solidFill>
              </a:rPr>
              <a:t>em qualquer </a:t>
            </a:r>
            <a:r>
              <a:rPr lang="pt-BR" dirty="0" smtClean="0">
                <a:solidFill>
                  <a:schemeClr val="bg1"/>
                </a:solidFill>
              </a:rPr>
              <a:t>congregação cristã.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Uma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ilustração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sobre</a:t>
            </a:r>
            <a:r>
              <a:rPr lang="en-US" sz="4000" dirty="0" smtClean="0">
                <a:solidFill>
                  <a:schemeClr val="bg1"/>
                </a:solidFill>
              </a:rPr>
              <a:t> o </a:t>
            </a:r>
            <a:r>
              <a:rPr lang="en-US" sz="4000" dirty="0" err="1" smtClean="0">
                <a:solidFill>
                  <a:schemeClr val="bg1"/>
                </a:solidFill>
              </a:rPr>
              <a:t>pecado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acepção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Tiago está supondo uma </a:t>
            </a:r>
            <a:r>
              <a:rPr lang="pt-BR" sz="2300" dirty="0" smtClean="0">
                <a:solidFill>
                  <a:schemeClr val="bg1"/>
                </a:solidFill>
              </a:rPr>
              <a:t>situação entre </a:t>
            </a:r>
            <a:r>
              <a:rPr lang="pt-BR" sz="2300" dirty="0" smtClean="0">
                <a:solidFill>
                  <a:schemeClr val="bg1"/>
                </a:solidFill>
              </a:rPr>
              <a:t>duas classes, a dos ricos e a dos </a:t>
            </a:r>
            <a:r>
              <a:rPr lang="pt-BR" sz="2300" dirty="0" smtClean="0">
                <a:solidFill>
                  <a:schemeClr val="bg1"/>
                </a:solidFill>
              </a:rPr>
              <a:t>pobres. 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Sinagoga </a:t>
            </a:r>
            <a:r>
              <a:rPr lang="pt-BR" sz="2300" dirty="0" smtClean="0">
                <a:solidFill>
                  <a:schemeClr val="bg1"/>
                </a:solidFill>
              </a:rPr>
              <a:t>era um termo empregado para </a:t>
            </a:r>
            <a:r>
              <a:rPr lang="pt-BR" sz="2300" dirty="0" smtClean="0">
                <a:solidFill>
                  <a:schemeClr val="bg1"/>
                </a:solidFill>
              </a:rPr>
              <a:t>designar locais </a:t>
            </a:r>
            <a:r>
              <a:rPr lang="pt-BR" sz="2300" dirty="0" smtClean="0">
                <a:solidFill>
                  <a:schemeClr val="bg1"/>
                </a:solidFill>
              </a:rPr>
              <a:t>de </a:t>
            </a:r>
            <a:r>
              <a:rPr lang="pt-BR" sz="2300" dirty="0" smtClean="0">
                <a:solidFill>
                  <a:schemeClr val="bg1"/>
                </a:solidFill>
              </a:rPr>
              <a:t>reuniões</a:t>
            </a:r>
            <a:r>
              <a:rPr lang="pt-BR" sz="2300" dirty="0" smtClean="0">
                <a:solidFill>
                  <a:schemeClr val="bg1"/>
                </a:solidFill>
              </a:rPr>
              <a:t>, onde havia poucos assentos </a:t>
            </a:r>
            <a:r>
              <a:rPr lang="pt-BR" sz="2300" dirty="0" smtClean="0">
                <a:solidFill>
                  <a:schemeClr val="bg1"/>
                </a:solidFill>
              </a:rPr>
              <a:t>reservados a </a:t>
            </a:r>
            <a:r>
              <a:rPr lang="pt-BR" sz="2300" dirty="0" smtClean="0">
                <a:solidFill>
                  <a:schemeClr val="bg1"/>
                </a:solidFill>
              </a:rPr>
              <a:t>um grupo pequeno de pessoas.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As </a:t>
            </a:r>
            <a:r>
              <a:rPr lang="pt-BR" sz="2300" dirty="0" smtClean="0">
                <a:solidFill>
                  <a:schemeClr val="bg1"/>
                </a:solidFill>
              </a:rPr>
              <a:t>demais </a:t>
            </a:r>
            <a:r>
              <a:rPr lang="pt-BR" sz="2300" dirty="0" smtClean="0">
                <a:solidFill>
                  <a:schemeClr val="bg1"/>
                </a:solidFill>
              </a:rPr>
              <a:t>se amparavam </a:t>
            </a:r>
            <a:r>
              <a:rPr lang="pt-BR" sz="2300" dirty="0" smtClean="0">
                <a:solidFill>
                  <a:schemeClr val="bg1"/>
                </a:solidFill>
              </a:rPr>
              <a:t>nas paredes ou sentavam-se no chão </a:t>
            </a:r>
            <a:r>
              <a:rPr lang="pt-BR" sz="2300" dirty="0" smtClean="0">
                <a:solidFill>
                  <a:schemeClr val="bg1"/>
                </a:solidFill>
              </a:rPr>
              <a:t>com as </a:t>
            </a:r>
            <a:r>
              <a:rPr lang="pt-BR" sz="2300" dirty="0" smtClean="0">
                <a:solidFill>
                  <a:schemeClr val="bg1"/>
                </a:solidFill>
              </a:rPr>
              <a:t>pernas cruzadas</a:t>
            </a:r>
            <a:r>
              <a:rPr lang="pt-BR" sz="23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Sentar </a:t>
            </a:r>
            <a:r>
              <a:rPr lang="pt-BR" sz="2300" dirty="0" smtClean="0">
                <a:solidFill>
                  <a:schemeClr val="bg1"/>
                </a:solidFill>
              </a:rPr>
              <a:t>no chão, não era um lugar de desonra, mas </a:t>
            </a:r>
            <a:r>
              <a:rPr lang="pt-BR" sz="2300" dirty="0" smtClean="0">
                <a:solidFill>
                  <a:schemeClr val="bg1"/>
                </a:solidFill>
              </a:rPr>
              <a:t>tornava-se </a:t>
            </a:r>
            <a:r>
              <a:rPr lang="pt-BR" sz="2300" dirty="0" smtClean="0">
                <a:solidFill>
                  <a:schemeClr val="bg1"/>
                </a:solidFill>
              </a:rPr>
              <a:t>uma atitude desonrosa por causa da distinção </a:t>
            </a:r>
            <a:r>
              <a:rPr lang="pt-BR" sz="2300" dirty="0" smtClean="0">
                <a:solidFill>
                  <a:schemeClr val="bg1"/>
                </a:solidFill>
              </a:rPr>
              <a:t>entre o </a:t>
            </a:r>
            <a:r>
              <a:rPr lang="pt-BR" sz="2300" dirty="0" smtClean="0">
                <a:solidFill>
                  <a:schemeClr val="bg1"/>
                </a:solidFill>
              </a:rPr>
              <a:t>pobre e o rico</a:t>
            </a:r>
            <a:r>
              <a:rPr lang="pt-BR" sz="23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Não podemos tratar as pessoas de maneira </a:t>
            </a:r>
            <a:r>
              <a:rPr lang="pt-BR" sz="2300" dirty="0" smtClean="0">
                <a:solidFill>
                  <a:schemeClr val="bg1"/>
                </a:solidFill>
              </a:rPr>
              <a:t>diferente só </a:t>
            </a:r>
            <a:r>
              <a:rPr lang="pt-BR" sz="2300" dirty="0" smtClean="0">
                <a:solidFill>
                  <a:schemeClr val="bg1"/>
                </a:solidFill>
              </a:rPr>
              <a:t>pela sua situação </a:t>
            </a:r>
            <a:r>
              <a:rPr lang="pt-BR" sz="2300" dirty="0" smtClean="0">
                <a:solidFill>
                  <a:schemeClr val="bg1"/>
                </a:solidFill>
              </a:rPr>
              <a:t>financeira.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Privilegiar certa classe social é pecado.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Trata-se </a:t>
            </a:r>
            <a:r>
              <a:rPr lang="pt-BR" sz="2300" dirty="0" smtClean="0">
                <a:solidFill>
                  <a:schemeClr val="bg1"/>
                </a:solidFill>
              </a:rPr>
              <a:t>de </a:t>
            </a:r>
            <a:r>
              <a:rPr lang="pt-BR" sz="2300" dirty="0" smtClean="0">
                <a:solidFill>
                  <a:schemeClr val="bg1"/>
                </a:solidFill>
              </a:rPr>
              <a:t>preconceito baseado </a:t>
            </a:r>
            <a:r>
              <a:rPr lang="pt-BR" sz="2300" dirty="0" smtClean="0">
                <a:solidFill>
                  <a:schemeClr val="bg1"/>
                </a:solidFill>
              </a:rPr>
              <a:t>na aparência e status social.</a:t>
            </a:r>
            <a:endParaRPr lang="pt-BR" sz="23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critério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divino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Nós invertemos </a:t>
            </a:r>
            <a:r>
              <a:rPr lang="pt-BR" dirty="0" smtClean="0">
                <a:solidFill>
                  <a:schemeClr val="bg1"/>
                </a:solidFill>
              </a:rPr>
              <a:t>a maneira como Deus vê as </a:t>
            </a:r>
            <a:r>
              <a:rPr lang="pt-BR" dirty="0" smtClean="0">
                <a:solidFill>
                  <a:schemeClr val="bg1"/>
                </a:solidFill>
              </a:rPr>
              <a:t>pessoas.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critério </a:t>
            </a:r>
            <a:r>
              <a:rPr lang="pt-BR" dirty="0" smtClean="0">
                <a:solidFill>
                  <a:schemeClr val="bg1"/>
                </a:solidFill>
              </a:rPr>
              <a:t>de Deus é diferente </a:t>
            </a:r>
            <a:r>
              <a:rPr lang="pt-BR" dirty="0" smtClean="0">
                <a:solidFill>
                  <a:schemeClr val="bg1"/>
                </a:solidFill>
              </a:rPr>
              <a:t>do critério </a:t>
            </a:r>
            <a:r>
              <a:rPr lang="pt-BR" dirty="0" smtClean="0">
                <a:solidFill>
                  <a:schemeClr val="bg1"/>
                </a:solidFill>
              </a:rPr>
              <a:t>dos homens.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critério </a:t>
            </a:r>
            <a:r>
              <a:rPr lang="pt-BR" dirty="0" smtClean="0">
                <a:solidFill>
                  <a:schemeClr val="bg1"/>
                </a:solidFill>
              </a:rPr>
              <a:t>de Deus é nossa </a:t>
            </a:r>
            <a:r>
              <a:rPr lang="pt-BR" dirty="0" smtClean="0">
                <a:solidFill>
                  <a:schemeClr val="bg1"/>
                </a:solidFill>
              </a:rPr>
              <a:t>condição espiritual </a:t>
            </a:r>
            <a:r>
              <a:rPr lang="pt-BR" dirty="0" smtClean="0">
                <a:solidFill>
                  <a:schemeClr val="bg1"/>
                </a:solidFill>
              </a:rPr>
              <a:t>e não nossas posses, nossa cultura, educação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cor da nossa pele etc.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os vê os cristãos pobres como ricos na fé e herdeiros do Reino.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reino de Deus é superior a qualquer reino </a:t>
            </a:r>
            <a:r>
              <a:rPr lang="pt-BR" dirty="0" smtClean="0">
                <a:solidFill>
                  <a:schemeClr val="bg1"/>
                </a:solidFill>
              </a:rPr>
              <a:t>terreno e </a:t>
            </a:r>
            <a:r>
              <a:rPr lang="pt-BR" dirty="0" smtClean="0">
                <a:solidFill>
                  <a:schemeClr val="bg1"/>
                </a:solidFill>
              </a:rPr>
              <a:t>ultrapassa em glória qualquer riqueza </a:t>
            </a:r>
            <a:r>
              <a:rPr lang="pt-BR" dirty="0" smtClean="0">
                <a:solidFill>
                  <a:schemeClr val="bg1"/>
                </a:solidFill>
              </a:rPr>
              <a:t>humana.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Na </a:t>
            </a:r>
            <a:r>
              <a:rPr lang="pt-BR" dirty="0" smtClean="0">
                <a:solidFill>
                  <a:schemeClr val="bg1"/>
                </a:solidFill>
              </a:rPr>
              <a:t>perspectiva bíblica, </a:t>
            </a:r>
            <a:r>
              <a:rPr lang="pt-BR" dirty="0" smtClean="0">
                <a:solidFill>
                  <a:schemeClr val="bg1"/>
                </a:solidFill>
              </a:rPr>
              <a:t>desonrar o </a:t>
            </a:r>
            <a:r>
              <a:rPr lang="pt-BR" dirty="0" smtClean="0">
                <a:solidFill>
                  <a:schemeClr val="bg1"/>
                </a:solidFill>
              </a:rPr>
              <a:t>pobre é desonrar a Deus.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Uma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realidade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esquecida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257800"/>
          </a:xfrm>
        </p:spPr>
        <p:txBody>
          <a:bodyPr numCol="1">
            <a:noAutofit/>
          </a:bodyPr>
          <a:lstStyle/>
          <a:p>
            <a:r>
              <a:rPr lang="pt-BR" sz="2150" dirty="0" smtClean="0">
                <a:solidFill>
                  <a:schemeClr val="bg1"/>
                </a:solidFill>
              </a:rPr>
              <a:t>Os </a:t>
            </a:r>
            <a:r>
              <a:rPr lang="pt-BR" sz="2150" dirty="0" smtClean="0">
                <a:solidFill>
                  <a:schemeClr val="bg1"/>
                </a:solidFill>
              </a:rPr>
              <a:t>cristãos </a:t>
            </a:r>
            <a:r>
              <a:rPr lang="pt-BR" sz="2150" dirty="0" smtClean="0">
                <a:solidFill>
                  <a:schemeClr val="bg1"/>
                </a:solidFill>
              </a:rPr>
              <a:t>esqueceram o modo como </a:t>
            </a:r>
            <a:r>
              <a:rPr lang="pt-BR" sz="2150" dirty="0" smtClean="0">
                <a:solidFill>
                  <a:schemeClr val="bg1"/>
                </a:solidFill>
              </a:rPr>
              <a:t>os ricos os tratavam.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Os ricos oprimiam economicamente os cristãos.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Os </a:t>
            </a:r>
            <a:r>
              <a:rPr lang="pt-BR" sz="2150" dirty="0" smtClean="0">
                <a:solidFill>
                  <a:schemeClr val="bg1"/>
                </a:solidFill>
              </a:rPr>
              <a:t>ricos, </a:t>
            </a:r>
            <a:r>
              <a:rPr lang="pt-BR" sz="2150" dirty="0" smtClean="0">
                <a:solidFill>
                  <a:schemeClr val="bg1"/>
                </a:solidFill>
              </a:rPr>
              <a:t>que eles </a:t>
            </a:r>
            <a:r>
              <a:rPr lang="pt-BR" sz="2150" dirty="0" smtClean="0">
                <a:solidFill>
                  <a:schemeClr val="bg1"/>
                </a:solidFill>
              </a:rPr>
              <a:t>honravam nas igrejas em detrimento dos </a:t>
            </a:r>
            <a:r>
              <a:rPr lang="pt-BR" sz="2150" dirty="0" smtClean="0">
                <a:solidFill>
                  <a:schemeClr val="bg1"/>
                </a:solidFill>
              </a:rPr>
              <a:t>irmãos pobres</a:t>
            </a:r>
            <a:r>
              <a:rPr lang="pt-BR" sz="2150" dirty="0" smtClean="0">
                <a:solidFill>
                  <a:schemeClr val="bg1"/>
                </a:solidFill>
              </a:rPr>
              <a:t>, eram os mesmos que os oprimiam, mudando </a:t>
            </a:r>
            <a:r>
              <a:rPr lang="pt-BR" sz="2150" dirty="0" smtClean="0">
                <a:solidFill>
                  <a:schemeClr val="bg1"/>
                </a:solidFill>
              </a:rPr>
              <a:t>o salário</a:t>
            </a:r>
            <a:r>
              <a:rPr lang="pt-BR" sz="2150" dirty="0" smtClean="0">
                <a:solidFill>
                  <a:schemeClr val="bg1"/>
                </a:solidFill>
              </a:rPr>
              <a:t>, deixando de pagá-lo, enriquecendo-se à </a:t>
            </a:r>
            <a:r>
              <a:rPr lang="pt-BR" sz="2150" dirty="0" smtClean="0">
                <a:solidFill>
                  <a:schemeClr val="bg1"/>
                </a:solidFill>
              </a:rPr>
              <a:t>custa do </a:t>
            </a:r>
            <a:r>
              <a:rPr lang="pt-BR" sz="2150" dirty="0" smtClean="0">
                <a:solidFill>
                  <a:schemeClr val="bg1"/>
                </a:solidFill>
              </a:rPr>
              <a:t>seu suor. 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Muitos </a:t>
            </a:r>
            <a:r>
              <a:rPr lang="pt-BR" sz="2150" dirty="0" smtClean="0">
                <a:solidFill>
                  <a:schemeClr val="bg1"/>
                </a:solidFill>
              </a:rPr>
              <a:t>cristãos eram jornaleiros, </a:t>
            </a:r>
            <a:r>
              <a:rPr lang="pt-BR" sz="2150" dirty="0" smtClean="0">
                <a:solidFill>
                  <a:schemeClr val="bg1"/>
                </a:solidFill>
              </a:rPr>
              <a:t>agricultores, empregados </a:t>
            </a:r>
            <a:r>
              <a:rPr lang="pt-BR" sz="2150" dirty="0" smtClean="0">
                <a:solidFill>
                  <a:schemeClr val="bg1"/>
                </a:solidFill>
              </a:rPr>
              <a:t>dos ricos </a:t>
            </a:r>
            <a:r>
              <a:rPr lang="pt-BR" sz="2150" dirty="0" smtClean="0">
                <a:solidFill>
                  <a:schemeClr val="bg1"/>
                </a:solidFill>
              </a:rPr>
              <a:t>proprietários </a:t>
            </a:r>
            <a:r>
              <a:rPr lang="pt-BR" sz="2150" dirty="0" smtClean="0">
                <a:solidFill>
                  <a:schemeClr val="bg1"/>
                </a:solidFill>
              </a:rPr>
              <a:t>de terras.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A pobreza extrema </a:t>
            </a:r>
            <a:r>
              <a:rPr lang="pt-BR" sz="2150" dirty="0" smtClean="0">
                <a:solidFill>
                  <a:schemeClr val="bg1"/>
                </a:solidFill>
              </a:rPr>
              <a:t>levava as </a:t>
            </a:r>
            <a:r>
              <a:rPr lang="pt-BR" sz="2150" dirty="0" smtClean="0">
                <a:solidFill>
                  <a:schemeClr val="bg1"/>
                </a:solidFill>
              </a:rPr>
              <a:t>pessoas a penhorar suas casas, bens e até a família.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Os ricos não tinham a menor misericórdia e compaixão.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E, mesmo sendo judeus, desrespeitavam as leis que </a:t>
            </a:r>
            <a:r>
              <a:rPr lang="pt-BR" sz="2150" dirty="0" smtClean="0">
                <a:solidFill>
                  <a:schemeClr val="bg1"/>
                </a:solidFill>
              </a:rPr>
              <a:t>protegiam os </a:t>
            </a:r>
            <a:r>
              <a:rPr lang="pt-BR" sz="2150" dirty="0" smtClean="0">
                <a:solidFill>
                  <a:schemeClr val="bg1"/>
                </a:solidFill>
              </a:rPr>
              <a:t>pobres em casos como esses. </a:t>
            </a:r>
            <a:endParaRPr lang="pt-BR" sz="2150" dirty="0" smtClean="0">
              <a:solidFill>
                <a:schemeClr val="bg1"/>
              </a:solidFill>
            </a:endParaRPr>
          </a:p>
          <a:p>
            <a:r>
              <a:rPr lang="pt-BR" sz="2150" dirty="0" smtClean="0">
                <a:solidFill>
                  <a:schemeClr val="bg1"/>
                </a:solidFill>
              </a:rPr>
              <a:t>A </a:t>
            </a:r>
            <a:r>
              <a:rPr lang="pt-BR" sz="2150" dirty="0" smtClean="0">
                <a:solidFill>
                  <a:schemeClr val="bg1"/>
                </a:solidFill>
              </a:rPr>
              <a:t>julgar </a:t>
            </a:r>
            <a:r>
              <a:rPr lang="pt-BR" sz="2150" dirty="0" smtClean="0">
                <a:solidFill>
                  <a:schemeClr val="bg1"/>
                </a:solidFill>
              </a:rPr>
              <a:t>pelo que </a:t>
            </a:r>
            <a:r>
              <a:rPr lang="pt-BR" sz="2150" dirty="0" smtClean="0">
                <a:solidFill>
                  <a:schemeClr val="bg1"/>
                </a:solidFill>
              </a:rPr>
              <a:t>Tiago diz mais adiante, os cristãos eram não </a:t>
            </a:r>
            <a:r>
              <a:rPr lang="pt-BR" sz="2150" dirty="0" smtClean="0">
                <a:solidFill>
                  <a:schemeClr val="bg1"/>
                </a:solidFill>
              </a:rPr>
              <a:t>apenas condenados </a:t>
            </a:r>
            <a:r>
              <a:rPr lang="pt-BR" sz="2150" dirty="0" smtClean="0">
                <a:solidFill>
                  <a:schemeClr val="bg1"/>
                </a:solidFill>
              </a:rPr>
              <a:t>nesses tribunais, como também, </a:t>
            </a:r>
            <a:r>
              <a:rPr lang="pt-BR" sz="2150" dirty="0" smtClean="0">
                <a:solidFill>
                  <a:schemeClr val="bg1"/>
                </a:solidFill>
              </a:rPr>
              <a:t>alguns deles</a:t>
            </a:r>
            <a:r>
              <a:rPr lang="pt-BR" sz="2150" dirty="0" smtClean="0">
                <a:solidFill>
                  <a:schemeClr val="bg1"/>
                </a:solidFill>
              </a:rPr>
              <a:t>, postos à </a:t>
            </a:r>
            <a:r>
              <a:rPr lang="pt-BR" sz="2150" dirty="0" smtClean="0">
                <a:solidFill>
                  <a:schemeClr val="bg1"/>
                </a:solidFill>
              </a:rPr>
              <a:t>morte.</a:t>
            </a:r>
            <a:endParaRPr lang="pt-BR" sz="215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Uma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realidade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esquecida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 ricos ao </a:t>
            </a:r>
            <a:r>
              <a:rPr lang="pt-BR" dirty="0" smtClean="0">
                <a:solidFill>
                  <a:schemeClr val="bg1"/>
                </a:solidFill>
              </a:rPr>
              <a:t>entrar nas </a:t>
            </a:r>
            <a:r>
              <a:rPr lang="pt-BR" dirty="0" smtClean="0">
                <a:solidFill>
                  <a:schemeClr val="bg1"/>
                </a:solidFill>
              </a:rPr>
              <a:t>igrejas, recebiam </a:t>
            </a:r>
            <a:r>
              <a:rPr lang="pt-BR" dirty="0" smtClean="0">
                <a:solidFill>
                  <a:schemeClr val="bg1"/>
                </a:solidFill>
              </a:rPr>
              <a:t>tratamento especial, enquanto </a:t>
            </a:r>
            <a:r>
              <a:rPr lang="pt-BR" dirty="0" smtClean="0">
                <a:solidFill>
                  <a:schemeClr val="bg1"/>
                </a:solidFill>
              </a:rPr>
              <a:t>aqueles que </a:t>
            </a:r>
            <a:r>
              <a:rPr lang="pt-BR" dirty="0" smtClean="0">
                <a:solidFill>
                  <a:schemeClr val="bg1"/>
                </a:solidFill>
              </a:rPr>
              <a:t>Deus escolheu para serem ricos na fé eram menosprezados.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Grande era o pecado daquelas </a:t>
            </a:r>
            <a:r>
              <a:rPr lang="pt-BR" dirty="0" smtClean="0">
                <a:solidFill>
                  <a:schemeClr val="bg1"/>
                </a:solidFill>
              </a:rPr>
              <a:t>igrejas e nosso hoje.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</a:t>
            </a:r>
            <a:r>
              <a:rPr lang="pt-BR" dirty="0" smtClean="0">
                <a:solidFill>
                  <a:schemeClr val="bg1"/>
                </a:solidFill>
              </a:rPr>
              <a:t>ricos que os cristãos estavam honrando eram os </a:t>
            </a:r>
            <a:r>
              <a:rPr lang="pt-BR" dirty="0" smtClean="0">
                <a:solidFill>
                  <a:schemeClr val="bg1"/>
                </a:solidFill>
              </a:rPr>
              <a:t>mesmos que </a:t>
            </a:r>
            <a:r>
              <a:rPr lang="pt-BR" dirty="0" smtClean="0">
                <a:solidFill>
                  <a:schemeClr val="bg1"/>
                </a:solidFill>
              </a:rPr>
              <a:t>blasfemavam de Cristo.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smtClean="0">
                <a:solidFill>
                  <a:schemeClr val="bg1"/>
                </a:solidFill>
              </a:rPr>
              <a:t>lei do </a:t>
            </a:r>
            <a:r>
              <a:rPr lang="en-US" sz="4000" dirty="0" err="1" smtClean="0">
                <a:solidFill>
                  <a:schemeClr val="bg1"/>
                </a:solidFill>
              </a:rPr>
              <a:t>amor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lei do Reino é amar o próximo como a si mesmo.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Este é um princípio poderoso contra o </a:t>
            </a:r>
            <a:r>
              <a:rPr lang="pt-BR" dirty="0" smtClean="0">
                <a:solidFill>
                  <a:schemeClr val="bg1"/>
                </a:solidFill>
              </a:rPr>
              <a:t>preconceito 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É </a:t>
            </a:r>
            <a:r>
              <a:rPr lang="pt-BR" dirty="0" smtClean="0">
                <a:solidFill>
                  <a:schemeClr val="bg1"/>
                </a:solidFill>
              </a:rPr>
              <a:t>o amor que deve nortear o relacionamento da </a:t>
            </a:r>
            <a:r>
              <a:rPr lang="pt-BR" dirty="0" smtClean="0">
                <a:solidFill>
                  <a:schemeClr val="bg1"/>
                </a:solidFill>
              </a:rPr>
              <a:t>Igreja com </a:t>
            </a:r>
            <a:r>
              <a:rPr lang="pt-BR" dirty="0" smtClean="0">
                <a:solidFill>
                  <a:schemeClr val="bg1"/>
                </a:solidFill>
              </a:rPr>
              <a:t>as pessoas, e não o dinheiro que as pessoas têm.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 fazemos acepção </a:t>
            </a:r>
            <a:r>
              <a:rPr lang="pt-BR" dirty="0" smtClean="0">
                <a:solidFill>
                  <a:schemeClr val="bg1"/>
                </a:solidFill>
              </a:rPr>
              <a:t>de pessoas</a:t>
            </a:r>
            <a:r>
              <a:rPr lang="pt-BR" dirty="0" smtClean="0">
                <a:solidFill>
                  <a:schemeClr val="bg1"/>
                </a:solidFill>
              </a:rPr>
              <a:t>, somos condenados pela lei como transgressores.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transgressão de um único </a:t>
            </a:r>
            <a:r>
              <a:rPr lang="pt-BR" dirty="0" smtClean="0">
                <a:solidFill>
                  <a:schemeClr val="bg1"/>
                </a:solidFill>
              </a:rPr>
              <a:t>mandamento acarreta </a:t>
            </a:r>
            <a:r>
              <a:rPr lang="pt-BR" dirty="0" smtClean="0">
                <a:solidFill>
                  <a:schemeClr val="bg1"/>
                </a:solidFill>
              </a:rPr>
              <a:t>culpa pela Lei como um todo.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unidade da Lei reside no Legislador, que </a:t>
            </a:r>
            <a:r>
              <a:rPr lang="pt-BR" dirty="0" smtClean="0">
                <a:solidFill>
                  <a:schemeClr val="bg1"/>
                </a:solidFill>
              </a:rPr>
              <a:t>determinou ambas </a:t>
            </a:r>
            <a:r>
              <a:rPr lang="pt-BR" dirty="0" smtClean="0">
                <a:solidFill>
                  <a:schemeClr val="bg1"/>
                </a:solidFill>
              </a:rPr>
              <a:t>as proibições.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Portanto</a:t>
            </a:r>
            <a:r>
              <a:rPr lang="pt-BR" dirty="0" smtClean="0">
                <a:solidFill>
                  <a:schemeClr val="bg1"/>
                </a:solidFill>
              </a:rPr>
              <a:t>, violar um </a:t>
            </a:r>
            <a:r>
              <a:rPr lang="pt-BR" dirty="0" smtClean="0">
                <a:solidFill>
                  <a:schemeClr val="bg1"/>
                </a:solidFill>
              </a:rPr>
              <a:t>mandamento é </a:t>
            </a:r>
            <a:r>
              <a:rPr lang="pt-BR" dirty="0" smtClean="0">
                <a:solidFill>
                  <a:schemeClr val="bg1"/>
                </a:solidFill>
              </a:rPr>
              <a:t>desobedecer ao próprio Deus e faz com </a:t>
            </a:r>
            <a:r>
              <a:rPr lang="pt-BR" dirty="0" smtClean="0">
                <a:solidFill>
                  <a:schemeClr val="bg1"/>
                </a:solidFill>
              </a:rPr>
              <a:t>que a </a:t>
            </a:r>
            <a:r>
              <a:rPr lang="pt-BR" dirty="0" smtClean="0">
                <a:solidFill>
                  <a:schemeClr val="bg1"/>
                </a:solidFill>
              </a:rPr>
              <a:t>pessoa se torne culpada diante dele.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Pecados carnais sempre </a:t>
            </a:r>
            <a:r>
              <a:rPr lang="pt-BR" dirty="0" smtClean="0">
                <a:solidFill>
                  <a:schemeClr val="bg1"/>
                </a:solidFill>
              </a:rPr>
              <a:t>são vistos </a:t>
            </a:r>
            <a:r>
              <a:rPr lang="pt-BR" dirty="0" smtClean="0">
                <a:solidFill>
                  <a:schemeClr val="bg1"/>
                </a:solidFill>
              </a:rPr>
              <a:t>como mais graves do que os </a:t>
            </a:r>
            <a:r>
              <a:rPr lang="pt-BR" dirty="0" smtClean="0">
                <a:solidFill>
                  <a:schemeClr val="bg1"/>
                </a:solidFill>
              </a:rPr>
              <a:t>mentais.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Contudo, se não adulteras, </a:t>
            </a:r>
            <a:r>
              <a:rPr lang="pt-BR" dirty="0" smtClean="0">
                <a:solidFill>
                  <a:schemeClr val="bg1"/>
                </a:solidFill>
              </a:rPr>
              <a:t>mas cometes </a:t>
            </a:r>
            <a:r>
              <a:rPr lang="pt-BR" dirty="0" smtClean="0">
                <a:solidFill>
                  <a:schemeClr val="bg1"/>
                </a:solidFill>
              </a:rPr>
              <a:t>acepção de pessoas vens a ser </a:t>
            </a:r>
            <a:r>
              <a:rPr lang="pt-BR" dirty="0" smtClean="0">
                <a:solidFill>
                  <a:schemeClr val="bg1"/>
                </a:solidFill>
              </a:rPr>
              <a:t>transgressor da </a:t>
            </a:r>
            <a:r>
              <a:rPr lang="pt-BR" dirty="0" smtClean="0">
                <a:solidFill>
                  <a:schemeClr val="bg1"/>
                </a:solidFill>
              </a:rPr>
              <a:t>lei.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4008</TotalTime>
  <Words>930</Words>
  <Application>Microsoft Office PowerPoint</Application>
  <PresentationFormat>Apresentação na tela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Mediano</vt:lpstr>
      <vt:lpstr>O pecado da acepção de pessoas</vt:lpstr>
      <vt:lpstr>Texto básico</vt:lpstr>
      <vt:lpstr>Introdução</vt:lpstr>
      <vt:lpstr>Um mandamento ignorado</vt:lpstr>
      <vt:lpstr>Uma ilustração sobre o pecado da acepção</vt:lpstr>
      <vt:lpstr>O critério divino</vt:lpstr>
      <vt:lpstr>Uma realidade esquecida</vt:lpstr>
      <vt:lpstr>Uma realidade esquecida</vt:lpstr>
      <vt:lpstr>A lei do amor</vt:lpstr>
      <vt:lpstr>Perpectiva escatológica do juízo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620</cp:revision>
  <dcterms:modified xsi:type="dcterms:W3CDTF">2014-05-17T02:30:19Z</dcterms:modified>
</cp:coreProperties>
</file>