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74" r:id="rId6"/>
    <p:sldId id="281" r:id="rId7"/>
    <p:sldId id="275" r:id="rId8"/>
    <p:sldId id="277" r:id="rId9"/>
    <p:sldId id="282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5E97CB-A60B-4507-A78F-621C0A4EBC99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CF759B-E3A3-4026-9968-2DB3E7A16C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2A8D37-FEDC-47F3-A20C-4613C676FEF7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1E39DA-67C6-4959-A435-F54D7FB77993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899791-F865-4641-B42A-D0D45C805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F2B8-BEE4-4221-B693-C9C6A917A2DD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4944-7429-491D-929D-C4EA4F3C94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6407D-B9FD-448F-A574-9210782EC2D8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40794-34BF-4210-A4F5-D73027BC9C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B4FB2-73A2-4E09-848E-8656528FFE79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3CCC-AD21-40C5-B3CE-64D6BEAC21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ECBC-781D-412C-AD30-45628804B2A6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7AF186-90A0-4F01-9BAC-8BA9D2F47B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262449-71AF-4C79-B3DE-B430104FE20C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B71019-FACC-46F2-9E44-6F9C814285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9C135A-6ED5-41F9-A73B-279A00BDEAC9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3821A5-0256-4CEA-AF61-807D865035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D96D-6E39-4D59-B3AD-FDA3E01118F4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BF61-F3D8-4C49-9C2E-0A36E4EE4C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7EC1-8391-4384-AE09-6C2549C28DDF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1B2A14-21B8-4C52-8DE8-0852B40869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2522B-5642-4011-BB97-E24713D5F93F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9C333-EC63-462F-82EE-D640D551D4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5F53E4-DF06-4D3B-8683-3FE81AD0A482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32E3C5E-6555-4216-B9FF-D66DB82ABF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EBEEA2-6CEF-4F19-9119-E54C61E4A488}" type="datetimeFigureOut">
              <a:rPr lang="pt-BR"/>
              <a:pPr>
                <a:defRPr/>
              </a:pPr>
              <a:t>6/12/2013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04441B-0E5D-4F3A-9724-4EFA6DD084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8" r:id="rId2"/>
    <p:sldLayoutId id="2147483903" r:id="rId3"/>
    <p:sldLayoutId id="2147483904" r:id="rId4"/>
    <p:sldLayoutId id="2147483905" r:id="rId5"/>
    <p:sldLayoutId id="2147483899" r:id="rId6"/>
    <p:sldLayoutId id="2147483906" r:id="rId7"/>
    <p:sldLayoutId id="2147483900" r:id="rId8"/>
    <p:sldLayoutId id="2147483907" r:id="rId9"/>
    <p:sldLayoutId id="2147483901" r:id="rId10"/>
    <p:sldLayoutId id="21474839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Reforma Espiritual</a:t>
            </a:r>
            <a:endParaRPr lang="pt-BR" dirty="0" smtClean="0"/>
          </a:p>
        </p:txBody>
      </p:sp>
      <p:sp>
        <p:nvSpPr>
          <p:cNvPr id="6146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pt-BR" sz="4000" dirty="0" err="1" smtClean="0">
                <a:solidFill>
                  <a:schemeClr val="tx1"/>
                </a:solidFill>
              </a:rPr>
              <a:t>Neemias</a:t>
            </a:r>
            <a:r>
              <a:rPr lang="pt-BR" sz="4000" dirty="0" smtClean="0">
                <a:solidFill>
                  <a:schemeClr val="tx1"/>
                </a:solidFill>
              </a:rPr>
              <a:t> </a:t>
            </a:r>
            <a:r>
              <a:rPr lang="pt-BR" sz="4000" dirty="0" smtClean="0">
                <a:solidFill>
                  <a:schemeClr val="tx1"/>
                </a:solidFill>
              </a:rPr>
              <a:t>10</a:t>
            </a:r>
            <a:endParaRPr lang="pt-BR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Texto Básico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Todos os que tinham saber e entendimento, firmemente aderiram a seus irmãos; seus nobres convieram numa imprecação e num juramento, de que andariam na Lei de Deus, que foi dada por intermédio de Moisés, servo de Deus, de que guardariam e cumpririam todos os mandamentos do Senhor, nosso Deus,  e os seus juízos e os seus estatutos .</a:t>
            </a:r>
            <a:r>
              <a:rPr lang="pt-BR" dirty="0" smtClean="0">
                <a:solidFill>
                  <a:schemeClr val="bg1"/>
                </a:solidFill>
              </a:rPr>
              <a:t>” </a:t>
            </a:r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 err="1" smtClean="0">
                <a:solidFill>
                  <a:schemeClr val="bg1"/>
                </a:solidFill>
              </a:rPr>
              <a:t>Neemias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10:28-29)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Introdução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408987" cy="4900613"/>
          </a:xfrm>
        </p:spPr>
        <p:txBody>
          <a:bodyPr/>
          <a:lstStyle/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Vamos relembrar todas as reformas que o povo de Jerusalém passou até o capítulo 9:</a:t>
            </a: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r>
              <a:rPr lang="pt-BR" sz="2700" dirty="0" smtClean="0">
                <a:solidFill>
                  <a:schemeClr val="bg1"/>
                </a:solidFill>
              </a:rPr>
              <a:t>O redescobrimento da Palavra de Deus fez com que os israelitas assumissem um compromisso com o Senhor.</a:t>
            </a:r>
          </a:p>
          <a:p>
            <a:pPr eaLnBrk="1" hangingPunct="1">
              <a:buNone/>
              <a:defRPr/>
            </a:pPr>
            <a:endParaRPr lang="pt-BR" sz="27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1538" y="2643182"/>
          <a:ext cx="60960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Reforma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Física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Muros</a:t>
                      </a:r>
                      <a:r>
                        <a:rPr lang="pt-BR" baseline="0" dirty="0" smtClean="0"/>
                        <a:t> e</a:t>
                      </a:r>
                      <a:r>
                        <a:rPr lang="pt-BR" dirty="0" smtClean="0"/>
                        <a:t> portas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Econômica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Ricos devolvem para os pobres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Social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Eles se tornam um povo</a:t>
                      </a:r>
                      <a:r>
                        <a:rPr lang="pt-BR" baseline="0" dirty="0" smtClean="0"/>
                        <a:t> com um objetivo em comum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Espiritual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Redescobrem</a:t>
                      </a:r>
                      <a:r>
                        <a:rPr lang="pt-BR" baseline="0" dirty="0" smtClean="0"/>
                        <a:t> a Lei de Deus, confessam os pecados, celebram a festa dos </a:t>
                      </a:r>
                      <a:r>
                        <a:rPr lang="pt-BR" baseline="0" dirty="0" err="1" smtClean="0"/>
                        <a:t>tabernáculos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639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Celebrando a Festa dos </a:t>
            </a:r>
            <a:r>
              <a:rPr lang="pt-BR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Tabernáculos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5043510"/>
          </a:xfrm>
        </p:spPr>
        <p:txBody>
          <a:bodyPr/>
          <a:lstStyle/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Depois de Esdras começar a ensinar a Lei do Senhor para o povo e eles se arrependeram e celebraram a festa dos </a:t>
            </a:r>
            <a:r>
              <a:rPr lang="pt-BR" sz="2700" dirty="0" err="1" smtClean="0">
                <a:solidFill>
                  <a:schemeClr val="bg1"/>
                </a:solidFill>
                <a:latin typeface="Calibri" pitchFamily="34" charset="0"/>
              </a:rPr>
              <a:t>Tabernáculos</a:t>
            </a: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(8:11-18)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Esta festa lembra a peregrinação do povo de Israel pelo deserto quando do Êxodo no Egito. (Lv 23:42-43)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Os judeus queriam renovar sua aliança com Deus.</a:t>
            </a:r>
          </a:p>
          <a:p>
            <a:pPr eaLnBrk="1" hangingPunct="1">
              <a:defRPr/>
            </a:pPr>
            <a:r>
              <a:rPr lang="pt-BR" sz="2700" dirty="0" smtClean="0">
                <a:solidFill>
                  <a:schemeClr val="bg1"/>
                </a:solidFill>
                <a:latin typeface="Calibri" pitchFamily="34" charset="0"/>
              </a:rPr>
              <a:t>E eles sabiam que para isso era necessário obedecer a Lei do Senhor e parar com certas práticas  e começar à praticar o que o Senhor esperava deles.</a:t>
            </a:r>
            <a:endParaRPr lang="pt-BR" sz="27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Assumindo Compromissos com Deus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31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 numCol="1"/>
          <a:lstStyle/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Eles decidem então fazer um compromisso com Deus de forma muito séria e responsável.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Eles escrevem um documento dizendo o que eles iriam fazer para renovar a aliança deles com Deus e vários representantes dos sacerdotes, levitas e príncipes do povo assinaram este documento.</a:t>
            </a:r>
          </a:p>
          <a:p>
            <a:pPr marL="514350" indent="-514350" eaLnBrk="1" hangingPunct="1"/>
            <a:r>
              <a:rPr lang="pt-BR" sz="2500" dirty="0" smtClean="0">
                <a:solidFill>
                  <a:schemeClr val="bg1"/>
                </a:solidFill>
              </a:rPr>
              <a:t>E todo o povo aceitou este documento e decidiu obedecê-lo.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Assumindo Compromisso com Deus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 numCol="2"/>
          <a:lstStyle/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</a:rPr>
              <a:t>O que dizia este documento:</a:t>
            </a:r>
            <a:endParaRPr lang="pt-BR" sz="23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Cumpririam mandamentos, juízos e estatutos do Senhor.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Não se misturariam com os outros povos.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Não fariam nenhum negócio no </a:t>
            </a:r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sábado e nem no ano </a:t>
            </a:r>
            <a:r>
              <a:rPr lang="pt-BR" sz="2300" dirty="0" err="1" smtClean="0">
                <a:solidFill>
                  <a:schemeClr val="bg1"/>
                </a:solidFill>
                <a:latin typeface="Calibri" pitchFamily="34" charset="0"/>
              </a:rPr>
              <a:t>sabático</a:t>
            </a:r>
            <a:endParaRPr lang="pt-BR" sz="23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Com relação ao templo eles entregariam para os sacerdotes: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4 gramas de prata por </a:t>
            </a:r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ano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Pão da proposição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Holocausto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Lenha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Primícias dos frutos, dos animais</a:t>
            </a:r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e massas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Ofertas alçadas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Os  dízimos seriam entregues para os levitas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Os levitas entregariam o dízimo dos dízimos</a:t>
            </a:r>
          </a:p>
          <a:p>
            <a:pPr marL="514350" indent="-514350" eaLnBrk="1" hangingPunct="1"/>
            <a:r>
              <a:rPr lang="pt-BR" sz="2300" dirty="0" smtClean="0">
                <a:solidFill>
                  <a:schemeClr val="bg1"/>
                </a:solidFill>
                <a:latin typeface="Calibri" pitchFamily="34" charset="0"/>
              </a:rPr>
              <a:t>Assim eles não desamparariam a Casa de Deus.</a:t>
            </a:r>
            <a:endParaRPr lang="pt-BR" sz="23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647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Assumindo Compromisso com Deus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655" cy="4997152"/>
          </a:xfrm>
        </p:spPr>
        <p:txBody>
          <a:bodyPr/>
          <a:lstStyle/>
          <a:p>
            <a:pPr eaLnBrk="1" hangingPunct="1"/>
            <a:r>
              <a:rPr lang="pt-BR" sz="2500" dirty="0" smtClean="0">
                <a:solidFill>
                  <a:schemeClr val="bg1"/>
                </a:solidFill>
              </a:rPr>
              <a:t>De acordo com Paul </a:t>
            </a:r>
            <a:r>
              <a:rPr lang="pt-BR" sz="2500" dirty="0" err="1" smtClean="0">
                <a:solidFill>
                  <a:schemeClr val="bg1"/>
                </a:solidFill>
              </a:rPr>
              <a:t>Freston</a:t>
            </a:r>
            <a:r>
              <a:rPr lang="pt-BR" sz="2500" dirty="0" smtClean="0">
                <a:solidFill>
                  <a:schemeClr val="bg1"/>
                </a:solidFill>
              </a:rPr>
              <a:t> isso diminuiria a renda dos judeus em até 40% das suas rendas.</a:t>
            </a:r>
          </a:p>
          <a:p>
            <a:pPr eaLnBrk="1" hangingPunct="1"/>
            <a:r>
              <a:rPr lang="pt-BR" sz="2500" dirty="0" smtClean="0">
                <a:solidFill>
                  <a:schemeClr val="bg1"/>
                </a:solidFill>
              </a:rPr>
              <a:t>Isso mostra o quanto eles estavam dispostos a servir ao Senhor.</a:t>
            </a:r>
          </a:p>
          <a:p>
            <a:pPr eaLnBrk="1" hangingPunct="1"/>
            <a:r>
              <a:rPr lang="pt-BR" sz="2500" dirty="0" smtClean="0">
                <a:solidFill>
                  <a:schemeClr val="bg1"/>
                </a:solidFill>
              </a:rPr>
              <a:t>Em nenhum momento neste texto vemos eles pedindo bênçãos ao Senhor, ou seja, não era uma barganha com Deus.</a:t>
            </a:r>
          </a:p>
          <a:p>
            <a:pPr eaLnBrk="1" hangingPunct="1"/>
            <a:r>
              <a:rPr lang="pt-BR" sz="2500" dirty="0" smtClean="0">
                <a:solidFill>
                  <a:schemeClr val="bg1"/>
                </a:solidFill>
              </a:rPr>
              <a:t>E tudo o que eles fizeram era com alegria e de bom coração.</a:t>
            </a:r>
            <a:endParaRPr lang="pt-BR" sz="25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pt-BR" sz="2500" dirty="0" smtClean="0">
                <a:solidFill>
                  <a:schemeClr val="bg1"/>
                </a:solidFill>
              </a:rPr>
              <a:t>Vale lembrar que eles estavam em aproximadamente 444 a.C., logo eles estavam sob o domínio do império Medo-Persa. E eles só voltaram a ser uma nação independente apenas em 1948 da era cristã.</a:t>
            </a:r>
          </a:p>
          <a:p>
            <a:pPr eaLnBrk="1" hangingPunct="1"/>
            <a:r>
              <a:rPr lang="pt-BR" sz="2500" dirty="0" smtClean="0">
                <a:solidFill>
                  <a:schemeClr val="bg1"/>
                </a:solidFill>
              </a:rPr>
              <a:t>Ver vídeo.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 Compromisso nosso de cada dia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O livro de </a:t>
            </a:r>
            <a:r>
              <a:rPr lang="pt-BR" sz="2500" dirty="0" err="1" smtClean="0">
                <a:solidFill>
                  <a:schemeClr val="bg1"/>
                </a:solidFill>
              </a:rPr>
              <a:t>Neemias</a:t>
            </a:r>
            <a:r>
              <a:rPr lang="pt-BR" sz="2500" dirty="0" smtClean="0">
                <a:solidFill>
                  <a:schemeClr val="bg1"/>
                </a:solidFill>
              </a:rPr>
              <a:t> nos ensina que devemos: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Fazer o melhor para Deus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Servir com alegria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Ser forte na oposição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Obedecer a Deus com amor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Ter uma vida pura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Cumprir os propósitos de Deus para nossa vida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Orar e agir diariamente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Deixar que a Palavra de Deus seja o nosso guia.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Ter um compromisso com Deus.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endParaRPr lang="pt-BR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Conclusão</a:t>
            </a:r>
            <a:endParaRPr lang="pt-BR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Enquanto estamos vivos o Senhor nos dá a oportunidade </a:t>
            </a:r>
            <a:r>
              <a:rPr lang="pt-BR" sz="2500" dirty="0" smtClean="0">
                <a:solidFill>
                  <a:schemeClr val="bg1"/>
                </a:solidFill>
              </a:rPr>
              <a:t>para reafirmarmos os nosso votos perante Ele.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O problema do povo de Israel foi que eles começaram a fazer concessões e isso os levou a um grande afastamento do Senhor.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Isso ocorre também nos dias de hoje com os cristãos.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Graças a Deus que eles se concertaram.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pt-BR" sz="2500" dirty="0" smtClean="0">
                <a:solidFill>
                  <a:schemeClr val="bg1"/>
                </a:solidFill>
              </a:rPr>
              <a:t>Vam</a:t>
            </a:r>
            <a:r>
              <a:rPr lang="pt-BR" sz="2500" dirty="0" smtClean="0">
                <a:solidFill>
                  <a:schemeClr val="bg1"/>
                </a:solidFill>
              </a:rPr>
              <a:t>os seguir o exemplo deles?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991</TotalTime>
  <Words>640</Words>
  <Application>Microsoft Office PowerPoint</Application>
  <PresentationFormat>Apresentação na tela (4:3)</PresentationFormat>
  <Paragraphs>72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Mediano</vt:lpstr>
      <vt:lpstr>Reforma Espiritual</vt:lpstr>
      <vt:lpstr>Texto Básico</vt:lpstr>
      <vt:lpstr>Introdução</vt:lpstr>
      <vt:lpstr>Celebrando a Festa dos Tabernáculos</vt:lpstr>
      <vt:lpstr>Assumindo Compromissos com Deus</vt:lpstr>
      <vt:lpstr>Assumindo Compromisso com Deus</vt:lpstr>
      <vt:lpstr>Assumindo Compromisso com Deus</vt:lpstr>
      <vt:lpstr>O Compromisso nosso de cada dia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Deus cumpre suas promessas</dc:title>
  <dc:creator>Daisy Moitinho</dc:creator>
  <cp:lastModifiedBy>Daisy Moitinho</cp:lastModifiedBy>
  <cp:revision>157</cp:revision>
  <dcterms:created xsi:type="dcterms:W3CDTF">2012-01-05T21:54:00Z</dcterms:created>
  <dcterms:modified xsi:type="dcterms:W3CDTF">2013-12-06T23:51:11Z</dcterms:modified>
</cp:coreProperties>
</file>