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3" r:id="rId4"/>
    <p:sldId id="258" r:id="rId5"/>
    <p:sldId id="261" r:id="rId6"/>
    <p:sldId id="271" r:id="rId7"/>
    <p:sldId id="262" r:id="rId8"/>
    <p:sldId id="263" r:id="rId9"/>
    <p:sldId id="277" r:id="rId10"/>
    <p:sldId id="264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Vivendo DE </a:t>
            </a:r>
            <a:r>
              <a:rPr lang="pt-BR" dirty="0" err="1" smtClean="0"/>
              <a:t>aPARências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Apocalipse </a:t>
            </a:r>
            <a:r>
              <a:rPr lang="pt-BR" dirty="0" smtClean="0"/>
              <a:t>3:1-6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convoca a sua igreja ao arrependimento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"/>
              </a:spcBef>
            </a:pPr>
            <a:r>
              <a:rPr lang="pt-BR" sz="2500" dirty="0" smtClean="0">
                <a:solidFill>
                  <a:schemeClr val="bg1"/>
                </a:solidFill>
              </a:rPr>
              <a:t>Versos 2 e 3.</a:t>
            </a:r>
          </a:p>
          <a:p>
            <a:pPr marL="514350" indent="-514350">
              <a:spcBef>
                <a:spcPts val="100"/>
              </a:spcBef>
            </a:pPr>
            <a:r>
              <a:rPr lang="pt-BR" sz="2500" dirty="0" smtClean="0">
                <a:solidFill>
                  <a:schemeClr val="bg1"/>
                </a:solidFill>
              </a:rPr>
              <a:t>Eles não eram bons vigilantes.</a:t>
            </a:r>
          </a:p>
          <a:p>
            <a:pPr marL="514350" indent="-514350">
              <a:spcBef>
                <a:spcPts val="100"/>
              </a:spcBef>
            </a:pPr>
            <a:r>
              <a:rPr lang="pt-BR" sz="2500" dirty="0" smtClean="0">
                <a:solidFill>
                  <a:schemeClr val="bg1"/>
                </a:solidFill>
              </a:rPr>
              <a:t>A sonolência ou a apatia espiritual é algo que </a:t>
            </a:r>
            <a:r>
              <a:rPr lang="pt-BR" sz="2500" dirty="0" smtClean="0">
                <a:solidFill>
                  <a:schemeClr val="bg1"/>
                </a:solidFill>
              </a:rPr>
              <a:t>todas as </a:t>
            </a:r>
            <a:r>
              <a:rPr lang="pt-BR" sz="2500" dirty="0" smtClean="0">
                <a:solidFill>
                  <a:schemeClr val="bg1"/>
                </a:solidFill>
              </a:rPr>
              <a:t>Igrejas em todos os lugares e em todas as épocas </a:t>
            </a:r>
            <a:r>
              <a:rPr lang="pt-BR" sz="2500" dirty="0" smtClean="0">
                <a:solidFill>
                  <a:schemeClr val="bg1"/>
                </a:solidFill>
              </a:rPr>
              <a:t>estarão sujeitas.</a:t>
            </a:r>
          </a:p>
          <a:p>
            <a:pPr marL="514350" indent="-514350">
              <a:spcBef>
                <a:spcPts val="100"/>
              </a:spcBef>
            </a:pPr>
            <a:r>
              <a:rPr lang="pt-BR" sz="2500" dirty="0" smtClean="0">
                <a:solidFill>
                  <a:schemeClr val="bg1"/>
                </a:solidFill>
              </a:rPr>
              <a:t>Os </a:t>
            </a:r>
            <a:r>
              <a:rPr lang="pt-BR" sz="2500" dirty="0" smtClean="0">
                <a:solidFill>
                  <a:schemeClr val="bg1"/>
                </a:solidFill>
              </a:rPr>
              <a:t>membros deveriam </a:t>
            </a:r>
            <a:r>
              <a:rPr lang="pt-BR" sz="2500" dirty="0" smtClean="0">
                <a:solidFill>
                  <a:schemeClr val="bg1"/>
                </a:solidFill>
              </a:rPr>
              <a:t>não apenas cuidar de si mesmos, </a:t>
            </a:r>
            <a:r>
              <a:rPr lang="pt-BR" sz="2500" dirty="0" smtClean="0">
                <a:solidFill>
                  <a:schemeClr val="bg1"/>
                </a:solidFill>
              </a:rPr>
              <a:t>mas cuidar </a:t>
            </a:r>
            <a:r>
              <a:rPr lang="pt-BR" sz="2500" dirty="0" smtClean="0">
                <a:solidFill>
                  <a:schemeClr val="bg1"/>
                </a:solidFill>
              </a:rPr>
              <a:t>para que o restante não viesse a sucumbir também.</a:t>
            </a:r>
          </a:p>
          <a:p>
            <a:pPr marL="514350" indent="-514350">
              <a:spcBef>
                <a:spcPts val="100"/>
              </a:spcBef>
            </a:pPr>
            <a:r>
              <a:rPr lang="pt-BR" sz="2500" dirty="0" smtClean="0">
                <a:solidFill>
                  <a:schemeClr val="bg1"/>
                </a:solidFill>
              </a:rPr>
              <a:t>Eles deveriam fortalecer e dar assistência espiritual </a:t>
            </a:r>
            <a:r>
              <a:rPr lang="pt-BR" sz="2500" dirty="0" smtClean="0">
                <a:solidFill>
                  <a:schemeClr val="bg1"/>
                </a:solidFill>
              </a:rPr>
              <a:t>aos demais.</a:t>
            </a:r>
          </a:p>
          <a:p>
            <a:pPr marL="514350" indent="-514350">
              <a:spcBef>
                <a:spcPts val="100"/>
              </a:spcBef>
            </a:pPr>
            <a:r>
              <a:rPr lang="pt-BR" sz="2500" dirty="0" smtClean="0">
                <a:solidFill>
                  <a:schemeClr val="bg1"/>
                </a:solidFill>
              </a:rPr>
              <a:t>O esfriamento espiritual </a:t>
            </a:r>
            <a:r>
              <a:rPr lang="pt-BR" sz="2500" dirty="0" smtClean="0">
                <a:solidFill>
                  <a:schemeClr val="bg1"/>
                </a:solidFill>
              </a:rPr>
              <a:t>está diretamente ligado ao </a:t>
            </a:r>
            <a:r>
              <a:rPr lang="pt-BR" sz="2500" dirty="0" smtClean="0">
                <a:solidFill>
                  <a:schemeClr val="bg1"/>
                </a:solidFill>
              </a:rPr>
              <a:t>esquecimento das </a:t>
            </a:r>
            <a:r>
              <a:rPr lang="pt-BR" sz="2500" dirty="0" smtClean="0">
                <a:solidFill>
                  <a:schemeClr val="bg1"/>
                </a:solidFill>
              </a:rPr>
              <a:t>doutrinas fundamentais da fé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convoca a sua igreja ao arrependimento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Para </a:t>
            </a:r>
            <a:r>
              <a:rPr lang="pt-BR" sz="2700" dirty="0" smtClean="0">
                <a:solidFill>
                  <a:schemeClr val="bg1"/>
                </a:solidFill>
              </a:rPr>
              <a:t>que </a:t>
            </a:r>
            <a:r>
              <a:rPr lang="pt-BR" sz="2700" dirty="0" smtClean="0">
                <a:solidFill>
                  <a:schemeClr val="bg1"/>
                </a:solidFill>
              </a:rPr>
              <a:t>uma Igreja </a:t>
            </a:r>
            <a:r>
              <a:rPr lang="pt-BR" sz="2700" dirty="0" smtClean="0">
                <a:solidFill>
                  <a:schemeClr val="bg1"/>
                </a:solidFill>
              </a:rPr>
              <a:t>morta volte à vida </a:t>
            </a:r>
            <a:r>
              <a:rPr lang="pt-BR" sz="2700" dirty="0" smtClean="0">
                <a:solidFill>
                  <a:schemeClr val="bg1"/>
                </a:solidFill>
              </a:rPr>
              <a:t>depende </a:t>
            </a:r>
            <a:r>
              <a:rPr lang="pt-BR" sz="2700" dirty="0" smtClean="0">
                <a:solidFill>
                  <a:schemeClr val="bg1"/>
                </a:solidFill>
              </a:rPr>
              <a:t>unicamente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de um retorno às Escrituras!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Não </a:t>
            </a:r>
            <a:r>
              <a:rPr lang="pt-BR" sz="2700" dirty="0" smtClean="0">
                <a:solidFill>
                  <a:schemeClr val="bg1"/>
                </a:solidFill>
              </a:rPr>
              <a:t>um retorno à leitura fria </a:t>
            </a:r>
            <a:r>
              <a:rPr lang="pt-BR" sz="2700" dirty="0" smtClean="0">
                <a:solidFill>
                  <a:schemeClr val="bg1"/>
                </a:solidFill>
              </a:rPr>
              <a:t>e superficial</a:t>
            </a:r>
            <a:r>
              <a:rPr lang="pt-BR" sz="2700" dirty="0" smtClean="0">
                <a:solidFill>
                  <a:schemeClr val="bg1"/>
                </a:solidFill>
              </a:rPr>
              <a:t>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E </a:t>
            </a:r>
            <a:r>
              <a:rPr lang="pt-BR" sz="2700" dirty="0" smtClean="0">
                <a:solidFill>
                  <a:schemeClr val="bg1"/>
                </a:solidFill>
              </a:rPr>
              <a:t>sim um retorno auxiliado pelo Espírito Santo</a:t>
            </a:r>
            <a:r>
              <a:rPr lang="pt-BR" sz="2700" dirty="0" smtClean="0">
                <a:solidFill>
                  <a:schemeClr val="bg1"/>
                </a:solidFill>
              </a:rPr>
              <a:t>, que </a:t>
            </a:r>
            <a:r>
              <a:rPr lang="pt-BR" sz="2700" dirty="0" smtClean="0">
                <a:solidFill>
                  <a:schemeClr val="bg1"/>
                </a:solidFill>
              </a:rPr>
              <a:t>quebra nosso orgulho e marasmo.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Este </a:t>
            </a:r>
            <a:r>
              <a:rPr lang="pt-BR" sz="2700" dirty="0" smtClean="0">
                <a:solidFill>
                  <a:schemeClr val="bg1"/>
                </a:solidFill>
              </a:rPr>
              <a:t>mesmo </a:t>
            </a:r>
            <a:r>
              <a:rPr lang="pt-BR" sz="2700" dirty="0" smtClean="0">
                <a:solidFill>
                  <a:schemeClr val="bg1"/>
                </a:solidFill>
              </a:rPr>
              <a:t>Espírito ateará </a:t>
            </a:r>
            <a:r>
              <a:rPr lang="pt-BR" sz="2700" dirty="0" smtClean="0">
                <a:solidFill>
                  <a:schemeClr val="bg1"/>
                </a:solidFill>
              </a:rPr>
              <a:t>fogo ao nosso coração.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Mesmo </a:t>
            </a:r>
            <a:r>
              <a:rPr lang="pt-BR" sz="2700" dirty="0" smtClean="0">
                <a:solidFill>
                  <a:schemeClr val="bg1"/>
                </a:solidFill>
              </a:rPr>
              <a:t>que nele </a:t>
            </a:r>
            <a:r>
              <a:rPr lang="pt-BR" sz="2700" dirty="0" smtClean="0">
                <a:solidFill>
                  <a:schemeClr val="bg1"/>
                </a:solidFill>
              </a:rPr>
              <a:t>haja apenas </a:t>
            </a:r>
            <a:r>
              <a:rPr lang="pt-BR" sz="2700" dirty="0" smtClean="0">
                <a:solidFill>
                  <a:schemeClr val="bg1"/>
                </a:solidFill>
              </a:rPr>
              <a:t>lenha verde e congelada.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faz gloriosas promessas aos vencedores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verso 5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Irmãos mantiveram-se </a:t>
            </a:r>
            <a:r>
              <a:rPr lang="pt-BR" sz="2700" dirty="0" smtClean="0">
                <a:solidFill>
                  <a:schemeClr val="bg1"/>
                </a:solidFill>
              </a:rPr>
              <a:t>vivos e acordados.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Isso foi o que </a:t>
            </a:r>
            <a:r>
              <a:rPr lang="pt-BR" sz="2700" dirty="0" smtClean="0">
                <a:solidFill>
                  <a:schemeClr val="bg1"/>
                </a:solidFill>
              </a:rPr>
              <a:t>protegeu estes </a:t>
            </a:r>
            <a:r>
              <a:rPr lang="pt-BR" sz="2700" dirty="0" smtClean="0">
                <a:solidFill>
                  <a:schemeClr val="bg1"/>
                </a:solidFill>
              </a:rPr>
              <a:t>remanescentes do mal que contaminou </a:t>
            </a:r>
            <a:r>
              <a:rPr lang="pt-BR" sz="2700" dirty="0" smtClean="0">
                <a:solidFill>
                  <a:schemeClr val="bg1"/>
                </a:solidFill>
              </a:rPr>
              <a:t>todos os </a:t>
            </a:r>
            <a:r>
              <a:rPr lang="pt-BR" sz="2700" dirty="0" smtClean="0">
                <a:solidFill>
                  <a:schemeClr val="bg1"/>
                </a:solidFill>
              </a:rPr>
              <a:t>demais.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Vestes brancas representam pureza moral e espiritual, a participação na vitória </a:t>
            </a:r>
            <a:r>
              <a:rPr lang="pt-BR" sz="2700" dirty="0" smtClean="0">
                <a:solidFill>
                  <a:schemeClr val="bg1"/>
                </a:solidFill>
              </a:rPr>
              <a:t>de Cristo</a:t>
            </a:r>
            <a:r>
              <a:rPr lang="pt-BR" sz="27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Nome no Livro da Vida.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Eles encontrariam </a:t>
            </a:r>
            <a:r>
              <a:rPr lang="pt-BR" sz="2700" dirty="0" smtClean="0">
                <a:solidFill>
                  <a:schemeClr val="bg1"/>
                </a:solidFill>
              </a:rPr>
              <a:t>o reconhecimento divino Mt10:332,33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Todas </a:t>
            </a:r>
            <a:r>
              <a:rPr lang="pt-BR" sz="2700" dirty="0" smtClean="0">
                <a:solidFill>
                  <a:schemeClr val="bg1"/>
                </a:solidFill>
              </a:rPr>
              <a:t>as honras prestadas neste mundo ficarão </a:t>
            </a:r>
            <a:r>
              <a:rPr lang="pt-BR" sz="2700" dirty="0" smtClean="0">
                <a:solidFill>
                  <a:schemeClr val="bg1"/>
                </a:solidFill>
              </a:rPr>
              <a:t>ofuscadas </a:t>
            </a:r>
            <a:r>
              <a:rPr lang="pt-BR" sz="2700" dirty="0" smtClean="0">
                <a:solidFill>
                  <a:schemeClr val="bg1"/>
                </a:solidFill>
              </a:rPr>
              <a:t>pelo honra prestada aos vencedores filhos de Deus!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Conclusão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Não restam dúvidas de que a Igreja do Senhor tem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flertado com o mundo.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O sucesso, o dinheiro, o </a:t>
            </a:r>
            <a:r>
              <a:rPr lang="pt-BR" sz="2700" dirty="0" smtClean="0">
                <a:solidFill>
                  <a:schemeClr val="bg1"/>
                </a:solidFill>
              </a:rPr>
              <a:t>sexualismo desenfreado</a:t>
            </a:r>
            <a:r>
              <a:rPr lang="pt-BR" sz="2700" dirty="0" smtClean="0">
                <a:solidFill>
                  <a:schemeClr val="bg1"/>
                </a:solidFill>
              </a:rPr>
              <a:t>, a projeção pessoal, a hipocrisia, </a:t>
            </a:r>
            <a:r>
              <a:rPr lang="pt-BR" sz="2700" dirty="0" smtClean="0">
                <a:solidFill>
                  <a:schemeClr val="bg1"/>
                </a:solidFill>
              </a:rPr>
              <a:t>a falta </a:t>
            </a:r>
            <a:r>
              <a:rPr lang="pt-BR" sz="2700" dirty="0" smtClean="0">
                <a:solidFill>
                  <a:schemeClr val="bg1"/>
                </a:solidFill>
              </a:rPr>
              <a:t>de amor, a paixão pelo novo sem uma análise crítica</a:t>
            </a:r>
            <a:r>
              <a:rPr lang="pt-BR" sz="2700" dirty="0" smtClean="0">
                <a:solidFill>
                  <a:schemeClr val="bg1"/>
                </a:solidFill>
              </a:rPr>
              <a:t>, a </a:t>
            </a:r>
            <a:r>
              <a:rPr lang="pt-BR" sz="2700" dirty="0" smtClean="0">
                <a:solidFill>
                  <a:schemeClr val="bg1"/>
                </a:solidFill>
              </a:rPr>
              <a:t>paixão pelo superficial, a busca por </a:t>
            </a:r>
            <a:r>
              <a:rPr lang="pt-BR" sz="2700" dirty="0" smtClean="0">
                <a:solidFill>
                  <a:schemeClr val="bg1"/>
                </a:solidFill>
              </a:rPr>
              <a:t>experiências que </a:t>
            </a:r>
            <a:r>
              <a:rPr lang="pt-BR" sz="2700" dirty="0" smtClean="0">
                <a:solidFill>
                  <a:schemeClr val="bg1"/>
                </a:solidFill>
              </a:rPr>
              <a:t>tragam uma sensação de bem-estar de maneira </a:t>
            </a:r>
            <a:r>
              <a:rPr lang="pt-BR" sz="2700" dirty="0" smtClean="0">
                <a:solidFill>
                  <a:schemeClr val="bg1"/>
                </a:solidFill>
              </a:rPr>
              <a:t>mais rápida </a:t>
            </a:r>
            <a:r>
              <a:rPr lang="pt-BR" sz="2700" dirty="0" smtClean="0">
                <a:solidFill>
                  <a:schemeClr val="bg1"/>
                </a:solidFill>
              </a:rPr>
              <a:t>possível e o relativismo são algumas das </a:t>
            </a:r>
            <a:r>
              <a:rPr lang="pt-BR" sz="2700" dirty="0" smtClean="0">
                <a:solidFill>
                  <a:schemeClr val="bg1"/>
                </a:solidFill>
              </a:rPr>
              <a:t>facetas do </a:t>
            </a:r>
            <a:r>
              <a:rPr lang="pt-BR" sz="2700" dirty="0" smtClean="0">
                <a:solidFill>
                  <a:schemeClr val="bg1"/>
                </a:solidFill>
              </a:rPr>
              <a:t>mundanismo.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Por mais absurdo que possa parecer, cada </a:t>
            </a:r>
            <a:r>
              <a:rPr lang="pt-BR" sz="2700" dirty="0" smtClean="0">
                <a:solidFill>
                  <a:schemeClr val="bg1"/>
                </a:solidFill>
              </a:rPr>
              <a:t>elemento citado </a:t>
            </a:r>
            <a:r>
              <a:rPr lang="pt-BR" sz="2700" dirty="0" smtClean="0">
                <a:solidFill>
                  <a:schemeClr val="bg1"/>
                </a:solidFill>
              </a:rPr>
              <a:t>está presente nos púlpitos, na música e </a:t>
            </a:r>
            <a:r>
              <a:rPr lang="pt-BR" sz="2700" dirty="0" smtClean="0">
                <a:solidFill>
                  <a:schemeClr val="bg1"/>
                </a:solidFill>
              </a:rPr>
              <a:t>na doutrina </a:t>
            </a:r>
            <a:r>
              <a:rPr lang="pt-BR" sz="2700" dirty="0" smtClean="0">
                <a:solidFill>
                  <a:schemeClr val="bg1"/>
                </a:solidFill>
              </a:rPr>
              <a:t>das Igrejas</a:t>
            </a:r>
            <a:r>
              <a:rPr lang="pt-BR" sz="2700" dirty="0" smtClean="0">
                <a:solidFill>
                  <a:schemeClr val="bg1"/>
                </a:solidFill>
              </a:rPr>
              <a:t>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Conclusão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O </a:t>
            </a:r>
            <a:r>
              <a:rPr lang="pt-BR" sz="2700" dirty="0" smtClean="0">
                <a:solidFill>
                  <a:schemeClr val="bg1"/>
                </a:solidFill>
              </a:rPr>
              <a:t>Senhor vem mantendo, pelas </a:t>
            </a:r>
            <a:r>
              <a:rPr lang="pt-BR" sz="2700" dirty="0" smtClean="0">
                <a:solidFill>
                  <a:schemeClr val="bg1"/>
                </a:solidFill>
              </a:rPr>
              <a:t>suas infinitas </a:t>
            </a:r>
            <a:r>
              <a:rPr lang="pt-BR" sz="2700" dirty="0" smtClean="0">
                <a:solidFill>
                  <a:schemeClr val="bg1"/>
                </a:solidFill>
              </a:rPr>
              <a:t>misericórdias, um grupo que não tem </a:t>
            </a:r>
            <a:r>
              <a:rPr lang="pt-BR" sz="2700" dirty="0" smtClean="0">
                <a:solidFill>
                  <a:schemeClr val="bg1"/>
                </a:solidFill>
              </a:rPr>
              <a:t>manchado suas </a:t>
            </a:r>
            <a:r>
              <a:rPr lang="pt-BR" sz="2700" dirty="0" smtClean="0">
                <a:solidFill>
                  <a:schemeClr val="bg1"/>
                </a:solidFill>
              </a:rPr>
              <a:t>vestimentas.</a:t>
            </a:r>
          </a:p>
          <a:p>
            <a:pPr marL="514350" indent="-514350">
              <a:spcBef>
                <a:spcPts val="100"/>
              </a:spcBef>
            </a:pPr>
            <a:r>
              <a:rPr lang="pt-BR" sz="2700" dirty="0" smtClean="0">
                <a:solidFill>
                  <a:schemeClr val="bg1"/>
                </a:solidFill>
              </a:rPr>
              <a:t>Um grupo que ainda tem </a:t>
            </a:r>
            <a:r>
              <a:rPr lang="pt-BR" sz="2700" dirty="0" smtClean="0">
                <a:solidFill>
                  <a:schemeClr val="bg1"/>
                </a:solidFill>
              </a:rPr>
              <a:t>senso crítico </a:t>
            </a:r>
            <a:r>
              <a:rPr lang="pt-BR" sz="2700" dirty="0" smtClean="0">
                <a:solidFill>
                  <a:schemeClr val="bg1"/>
                </a:solidFill>
              </a:rPr>
              <a:t>e que luta não apenas porque quer ser </a:t>
            </a:r>
            <a:r>
              <a:rPr lang="pt-BR" sz="2700" dirty="0" smtClean="0">
                <a:solidFill>
                  <a:schemeClr val="bg1"/>
                </a:solidFill>
              </a:rPr>
              <a:t>diferente, mas </a:t>
            </a:r>
            <a:r>
              <a:rPr lang="pt-BR" sz="2700" dirty="0" smtClean="0">
                <a:solidFill>
                  <a:schemeClr val="bg1"/>
                </a:solidFill>
              </a:rPr>
              <a:t>porque quer ser igual a Jesus Cristo.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Estas </a:t>
            </a:r>
            <a:r>
              <a:rPr lang="pt-BR" dirty="0" smtClean="0">
                <a:solidFill>
                  <a:srgbClr val="92D050"/>
                </a:solidFill>
              </a:rPr>
              <a:t>coisas diz aquele que tem os sete </a:t>
            </a:r>
            <a:r>
              <a:rPr lang="pt-BR" dirty="0" smtClean="0">
                <a:solidFill>
                  <a:srgbClr val="92D050"/>
                </a:solidFill>
              </a:rPr>
              <a:t>Espíritos de </a:t>
            </a:r>
            <a:r>
              <a:rPr lang="pt-BR" dirty="0" smtClean="0">
                <a:solidFill>
                  <a:srgbClr val="92D050"/>
                </a:solidFill>
              </a:rPr>
              <a:t>Deus e as sete estrelas: Conheço as </a:t>
            </a:r>
            <a:r>
              <a:rPr lang="pt-BR" dirty="0" smtClean="0">
                <a:solidFill>
                  <a:srgbClr val="92D050"/>
                </a:solidFill>
              </a:rPr>
              <a:t>tuas obras</a:t>
            </a:r>
            <a:r>
              <a:rPr lang="pt-BR" dirty="0" smtClean="0">
                <a:solidFill>
                  <a:srgbClr val="92D050"/>
                </a:solidFill>
              </a:rPr>
              <a:t>, que tens nome de que vives e estás </a:t>
            </a:r>
            <a:r>
              <a:rPr lang="pt-BR" dirty="0" smtClean="0">
                <a:solidFill>
                  <a:srgbClr val="92D050"/>
                </a:solidFill>
              </a:rPr>
              <a:t>morto.</a:t>
            </a:r>
            <a:r>
              <a:rPr lang="pt-BR" dirty="0" smtClean="0">
                <a:solidFill>
                  <a:schemeClr val="bg1"/>
                </a:solidFill>
              </a:rPr>
              <a:t>" </a:t>
            </a:r>
            <a:r>
              <a:rPr lang="pt-BR" dirty="0" smtClean="0">
                <a:solidFill>
                  <a:schemeClr val="bg1"/>
                </a:solidFill>
              </a:rPr>
              <a:t>(Apocalipse </a:t>
            </a:r>
            <a:r>
              <a:rPr lang="pt-BR" dirty="0" smtClean="0">
                <a:solidFill>
                  <a:schemeClr val="bg1"/>
                </a:solidFill>
              </a:rPr>
              <a:t>3:1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Somos informados pelas Escrituras que Deus </a:t>
            </a:r>
            <a:r>
              <a:rPr lang="pt-BR" dirty="0" smtClean="0">
                <a:solidFill>
                  <a:schemeClr val="bg1"/>
                </a:solidFill>
              </a:rPr>
              <a:t>não julga </a:t>
            </a:r>
            <a:r>
              <a:rPr lang="pt-BR" dirty="0" smtClean="0">
                <a:solidFill>
                  <a:schemeClr val="bg1"/>
                </a:solidFill>
              </a:rPr>
              <a:t>pela aparência, mas pelo coração</a:t>
            </a:r>
            <a:r>
              <a:rPr lang="pt-BR" dirty="0" smtClean="0">
                <a:solidFill>
                  <a:schemeClr val="bg1"/>
                </a:solidFill>
              </a:rPr>
              <a:t>. (1 Samuel 16:7)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err="1" smtClean="0">
                <a:solidFill>
                  <a:schemeClr val="bg1"/>
                </a:solidFill>
              </a:rPr>
              <a:t>Sardes</a:t>
            </a:r>
            <a:r>
              <a:rPr lang="pt-BR" dirty="0" smtClean="0">
                <a:solidFill>
                  <a:schemeClr val="bg1"/>
                </a:solidFill>
              </a:rPr>
              <a:t> estava vivendo um tempo de </a:t>
            </a:r>
            <a:r>
              <a:rPr lang="pt-BR" dirty="0" smtClean="0">
                <a:solidFill>
                  <a:schemeClr val="bg1"/>
                </a:solidFill>
              </a:rPr>
              <a:t>decadência espiritual </a:t>
            </a:r>
            <a:r>
              <a:rPr lang="pt-BR" dirty="0" smtClean="0">
                <a:solidFill>
                  <a:schemeClr val="bg1"/>
                </a:solidFill>
              </a:rPr>
              <a:t>e moral.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No estudo de hoje, </a:t>
            </a:r>
            <a:r>
              <a:rPr lang="pt-BR" dirty="0" smtClean="0">
                <a:solidFill>
                  <a:schemeClr val="bg1"/>
                </a:solidFill>
              </a:rPr>
              <a:t>veremos que </a:t>
            </a:r>
            <a:r>
              <a:rPr lang="pt-BR" dirty="0" smtClean="0">
                <a:solidFill>
                  <a:schemeClr val="bg1"/>
                </a:solidFill>
              </a:rPr>
              <a:t>nem sempre as perseguições e falsas doutrinas </a:t>
            </a:r>
            <a:r>
              <a:rPr lang="pt-BR" dirty="0" smtClean="0">
                <a:solidFill>
                  <a:schemeClr val="bg1"/>
                </a:solidFill>
              </a:rPr>
              <a:t>são os </a:t>
            </a:r>
            <a:r>
              <a:rPr lang="pt-BR" dirty="0" smtClean="0">
                <a:solidFill>
                  <a:schemeClr val="bg1"/>
                </a:solidFill>
              </a:rPr>
              <a:t>maiores problemas de uma Igreja.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Mas</a:t>
            </a:r>
            <a:r>
              <a:rPr lang="pt-BR" dirty="0" smtClean="0">
                <a:solidFill>
                  <a:schemeClr val="bg1"/>
                </a:solidFill>
              </a:rPr>
              <a:t>, a </a:t>
            </a:r>
            <a:r>
              <a:rPr lang="pt-BR" dirty="0" smtClean="0">
                <a:solidFill>
                  <a:schemeClr val="bg1"/>
                </a:solidFill>
              </a:rPr>
              <a:t>acomodação sonolenta </a:t>
            </a:r>
            <a:r>
              <a:rPr lang="pt-BR" dirty="0" smtClean="0">
                <a:solidFill>
                  <a:schemeClr val="bg1"/>
                </a:solidFill>
              </a:rPr>
              <a:t>ao mundanismo também se mostra um </a:t>
            </a:r>
            <a:r>
              <a:rPr lang="pt-BR" dirty="0" smtClean="0">
                <a:solidFill>
                  <a:schemeClr val="bg1"/>
                </a:solidFill>
              </a:rPr>
              <a:t>perigo trágico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err="1" smtClean="0">
                <a:solidFill>
                  <a:schemeClr val="bg1"/>
                </a:solidFill>
              </a:rPr>
              <a:t>greja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contexto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Foi capital de Lídia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Era famosa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Tinha riqueza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Boa localização geográfica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Havia ouro no fundo do rio </a:t>
            </a:r>
            <a:r>
              <a:rPr lang="pt-BR" dirty="0" err="1" smtClean="0">
                <a:solidFill>
                  <a:schemeClr val="bg1"/>
                </a:solidFill>
              </a:rPr>
              <a:t>Pactolos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Ela ficava em cima de um monte e rodeada de penhasco e isso lhe dava o sentimento de segurança.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Por causa disso, eles não vigiavam a cidade e foram conquistados por duas vezes.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Por isso Jesus disse “</a:t>
            </a:r>
            <a:r>
              <a:rPr lang="pt-BR" sz="3100" dirty="0" smtClean="0">
                <a:solidFill>
                  <a:srgbClr val="92D050"/>
                </a:solidFill>
              </a:rPr>
              <a:t>Se não vigiares virei a Ti como ladrão</a:t>
            </a:r>
            <a:r>
              <a:rPr lang="pt-BR" dirty="0" smtClean="0">
                <a:solidFill>
                  <a:schemeClr val="bg1"/>
                </a:solidFill>
              </a:rPr>
              <a:t>” (v. 3)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23204" cy="10049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igreja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contexto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Depois disso, nunca mais ela voltou a ter a glória de antigamente.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Eles não ofereciam resistência a ninguém.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Quando João </a:t>
            </a:r>
            <a:r>
              <a:rPr lang="pt-BR" dirty="0" smtClean="0">
                <a:solidFill>
                  <a:schemeClr val="bg1"/>
                </a:solidFill>
              </a:rPr>
              <a:t>escreveu esta carta, </a:t>
            </a:r>
            <a:r>
              <a:rPr lang="pt-BR" dirty="0" err="1" smtClean="0">
                <a:solidFill>
                  <a:schemeClr val="bg1"/>
                </a:solidFill>
              </a:rPr>
              <a:t>Sardes</a:t>
            </a:r>
            <a:r>
              <a:rPr lang="pt-BR" dirty="0" smtClean="0">
                <a:solidFill>
                  <a:schemeClr val="bg1"/>
                </a:solidFill>
              </a:rPr>
              <a:t> era uma cidade rica</a:t>
            </a:r>
            <a:r>
              <a:rPr lang="pt-BR" dirty="0" smtClean="0">
                <a:solidFill>
                  <a:schemeClr val="bg1"/>
                </a:solidFill>
              </a:rPr>
              <a:t>, mas </a:t>
            </a:r>
            <a:r>
              <a:rPr lang="pt-BR" dirty="0" smtClean="0">
                <a:solidFill>
                  <a:schemeClr val="bg1"/>
                </a:solidFill>
              </a:rPr>
              <a:t>totalmente degenerada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Igreja ficou como a cidade.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Em vez de influenciar, foi influenciada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Igreja de </a:t>
            </a:r>
            <a:r>
              <a:rPr lang="pt-BR" dirty="0" err="1" smtClean="0">
                <a:solidFill>
                  <a:schemeClr val="bg1"/>
                </a:solidFill>
              </a:rPr>
              <a:t>Sardes</a:t>
            </a:r>
            <a:r>
              <a:rPr lang="pt-BR" dirty="0" smtClean="0">
                <a:solidFill>
                  <a:schemeClr val="bg1"/>
                </a:solidFill>
              </a:rPr>
              <a:t> era poderosa, dona </a:t>
            </a:r>
            <a:r>
              <a:rPr lang="pt-BR" dirty="0" smtClean="0">
                <a:solidFill>
                  <a:schemeClr val="bg1"/>
                </a:solidFill>
              </a:rPr>
              <a:t>de um </a:t>
            </a:r>
            <a:r>
              <a:rPr lang="pt-BR" dirty="0" smtClean="0">
                <a:solidFill>
                  <a:schemeClr val="bg1"/>
                </a:solidFill>
              </a:rPr>
              <a:t>grande nome.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Tinha </a:t>
            </a:r>
            <a:r>
              <a:rPr lang="pt-BR" dirty="0" smtClean="0">
                <a:solidFill>
                  <a:schemeClr val="bg1"/>
                </a:solidFill>
              </a:rPr>
              <a:t>nome e fama, mas não tinha vida.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Tinha performance, mas não integridade.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Tinha </a:t>
            </a:r>
            <a:r>
              <a:rPr lang="pt-BR" dirty="0" smtClean="0">
                <a:solidFill>
                  <a:schemeClr val="bg1"/>
                </a:solidFill>
              </a:rPr>
              <a:t>obras, </a:t>
            </a:r>
            <a:r>
              <a:rPr lang="pt-BR" dirty="0" smtClean="0">
                <a:solidFill>
                  <a:schemeClr val="bg1"/>
                </a:solidFill>
              </a:rPr>
              <a:t>mas não </a:t>
            </a:r>
            <a:r>
              <a:rPr lang="pt-BR" dirty="0" smtClean="0">
                <a:solidFill>
                  <a:schemeClr val="bg1"/>
                </a:solidFill>
              </a:rPr>
              <a:t>dignidade.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23204" cy="100491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</a:t>
            </a:r>
            <a:r>
              <a:rPr lang="pt-BR" sz="3800" dirty="0" smtClean="0">
                <a:solidFill>
                  <a:schemeClr val="bg1"/>
                </a:solidFill>
              </a:rPr>
              <a:t>se apresenta para à igreja de </a:t>
            </a:r>
            <a:r>
              <a:rPr lang="pt-BR" sz="3800" dirty="0" err="1" smtClean="0">
                <a:solidFill>
                  <a:schemeClr val="bg1"/>
                </a:solidFill>
              </a:rPr>
              <a:t>Sardes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5043510"/>
          </a:xfrm>
        </p:spPr>
        <p:txBody>
          <a:bodyPr>
            <a:normAutofit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No verso 1 temos a apresentação de Jesus à igreja.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Os 7 Espíritos é Jesus </a:t>
            </a:r>
            <a:r>
              <a:rPr lang="pt-BR" dirty="0" smtClean="0">
                <a:solidFill>
                  <a:schemeClr val="bg1"/>
                </a:solidFill>
              </a:rPr>
              <a:t>se </a:t>
            </a:r>
            <a:r>
              <a:rPr lang="pt-BR" dirty="0" smtClean="0">
                <a:solidFill>
                  <a:schemeClr val="bg1"/>
                </a:solidFill>
              </a:rPr>
              <a:t>apresentando à Igreja </a:t>
            </a:r>
            <a:r>
              <a:rPr lang="pt-BR" dirty="0" smtClean="0">
                <a:solidFill>
                  <a:schemeClr val="bg1"/>
                </a:solidFill>
              </a:rPr>
              <a:t>de </a:t>
            </a:r>
            <a:r>
              <a:rPr lang="pt-BR" dirty="0" err="1" smtClean="0">
                <a:solidFill>
                  <a:schemeClr val="bg1"/>
                </a:solidFill>
              </a:rPr>
              <a:t>Sardes</a:t>
            </a:r>
            <a:r>
              <a:rPr lang="pt-BR" dirty="0" smtClean="0">
                <a:solidFill>
                  <a:schemeClr val="bg1"/>
                </a:solidFill>
              </a:rPr>
              <a:t> como aquele que é onisciente e a </a:t>
            </a:r>
            <a:r>
              <a:rPr lang="pt-BR" dirty="0" smtClean="0">
                <a:solidFill>
                  <a:schemeClr val="bg1"/>
                </a:solidFill>
              </a:rPr>
              <a:t>cujo conhecimento </a:t>
            </a:r>
            <a:r>
              <a:rPr lang="pt-BR" dirty="0" smtClean="0">
                <a:solidFill>
                  <a:schemeClr val="bg1"/>
                </a:solidFill>
              </a:rPr>
              <a:t>nada </a:t>
            </a:r>
            <a:r>
              <a:rPr lang="pt-BR" dirty="0" smtClean="0">
                <a:solidFill>
                  <a:schemeClr val="bg1"/>
                </a:solidFill>
              </a:rPr>
              <a:t>escapa de acordo com Zacarias 4:10.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Nada é oculto ao conhecimento e olhos de Jesus.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 imagem das sete estrelas na </a:t>
            </a:r>
            <a:r>
              <a:rPr lang="pt-BR" dirty="0" smtClean="0">
                <a:solidFill>
                  <a:schemeClr val="bg1"/>
                </a:solidFill>
              </a:rPr>
              <a:t>mão direita </a:t>
            </a:r>
            <a:r>
              <a:rPr lang="pt-BR" dirty="0" smtClean="0">
                <a:solidFill>
                  <a:schemeClr val="bg1"/>
                </a:solidFill>
              </a:rPr>
              <a:t>do Senhor Jesus simboliza o senhorio universal </a:t>
            </a:r>
            <a:r>
              <a:rPr lang="pt-BR" dirty="0" smtClean="0">
                <a:solidFill>
                  <a:schemeClr val="bg1"/>
                </a:solidFill>
              </a:rPr>
              <a:t>de Cristo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Igreja pertence a Jesus. </a:t>
            </a:r>
            <a:endParaRPr lang="pt-BR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Ele </a:t>
            </a:r>
            <a:r>
              <a:rPr lang="pt-BR" dirty="0" smtClean="0">
                <a:solidFill>
                  <a:schemeClr val="bg1"/>
                </a:solidFill>
              </a:rPr>
              <a:t>controla a Igreja </a:t>
            </a:r>
            <a:r>
              <a:rPr lang="pt-BR" dirty="0" smtClean="0">
                <a:solidFill>
                  <a:schemeClr val="bg1"/>
                </a:solidFill>
              </a:rPr>
              <a:t>e tem </a:t>
            </a:r>
            <a:r>
              <a:rPr lang="pt-BR" dirty="0" smtClean="0">
                <a:solidFill>
                  <a:schemeClr val="bg1"/>
                </a:solidFill>
              </a:rPr>
              <a:t>todo o poder sobre ela.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demonstra a sua reprovação para a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Vejamos o verso 1.</a:t>
            </a:r>
          </a:p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Jesus conhece as obras da Igreja. </a:t>
            </a:r>
            <a:endParaRPr lang="pt-BR" sz="22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Ele </a:t>
            </a:r>
            <a:r>
              <a:rPr lang="pt-BR" sz="2200" dirty="0" smtClean="0">
                <a:solidFill>
                  <a:schemeClr val="bg1"/>
                </a:solidFill>
              </a:rPr>
              <a:t>conhece </a:t>
            </a:r>
            <a:r>
              <a:rPr lang="pt-BR" sz="2200" dirty="0" smtClean="0">
                <a:solidFill>
                  <a:schemeClr val="bg1"/>
                </a:solidFill>
              </a:rPr>
              <a:t>a nossa </a:t>
            </a:r>
            <a:r>
              <a:rPr lang="pt-BR" sz="2200" dirty="0" smtClean="0">
                <a:solidFill>
                  <a:schemeClr val="bg1"/>
                </a:solidFill>
              </a:rPr>
              <a:t>vida, nosso passado, nossos atos, nossas motivações.</a:t>
            </a:r>
          </a:p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Seus olhos são como chamas de fogo. </a:t>
            </a:r>
            <a:endParaRPr lang="pt-BR" sz="22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Ele </a:t>
            </a:r>
            <a:r>
              <a:rPr lang="pt-BR" sz="2200" dirty="0" smtClean="0">
                <a:solidFill>
                  <a:schemeClr val="bg1"/>
                </a:solidFill>
              </a:rPr>
              <a:t>tudo </a:t>
            </a:r>
            <a:r>
              <a:rPr lang="pt-BR" sz="2200" dirty="0" smtClean="0">
                <a:solidFill>
                  <a:schemeClr val="bg1"/>
                </a:solidFill>
              </a:rPr>
              <a:t>vê e </a:t>
            </a:r>
            <a:r>
              <a:rPr lang="pt-BR" sz="2200" dirty="0" smtClean="0">
                <a:solidFill>
                  <a:schemeClr val="bg1"/>
                </a:solidFill>
              </a:rPr>
              <a:t>tudo sonda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Tudo nela sugeria vida e vigor</a:t>
            </a:r>
            <a:r>
              <a:rPr lang="pt-BR" sz="2200" dirty="0" smtClean="0">
                <a:solidFill>
                  <a:schemeClr val="bg1"/>
                </a:solidFill>
              </a:rPr>
              <a:t>, mas </a:t>
            </a:r>
            <a:r>
              <a:rPr lang="pt-BR" sz="2200" dirty="0" smtClean="0">
                <a:solidFill>
                  <a:schemeClr val="bg1"/>
                </a:solidFill>
              </a:rPr>
              <a:t>ela estava morta. </a:t>
            </a:r>
            <a:endParaRPr lang="pt-BR" sz="22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A </a:t>
            </a:r>
            <a:r>
              <a:rPr lang="pt-BR" sz="2200" dirty="0" smtClean="0">
                <a:solidFill>
                  <a:schemeClr val="bg1"/>
                </a:solidFill>
              </a:rPr>
              <a:t>Igreja parecia viva, mas esta </a:t>
            </a:r>
            <a:r>
              <a:rPr lang="pt-BR" sz="2200" dirty="0" smtClean="0">
                <a:solidFill>
                  <a:schemeClr val="bg1"/>
                </a:solidFill>
              </a:rPr>
              <a:t>aparência escondia </a:t>
            </a:r>
            <a:r>
              <a:rPr lang="pt-BR" sz="2200" dirty="0" smtClean="0">
                <a:solidFill>
                  <a:schemeClr val="bg1"/>
                </a:solidFill>
              </a:rPr>
              <a:t>uma morte efetiva. </a:t>
            </a:r>
            <a:endParaRPr lang="pt-BR" sz="22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O </a:t>
            </a:r>
            <a:r>
              <a:rPr lang="pt-BR" sz="2200" dirty="0" smtClean="0">
                <a:solidFill>
                  <a:schemeClr val="bg1"/>
                </a:solidFill>
              </a:rPr>
              <a:t>problema da </a:t>
            </a:r>
            <a:r>
              <a:rPr lang="pt-BR" sz="2200" dirty="0" smtClean="0">
                <a:solidFill>
                  <a:schemeClr val="bg1"/>
                </a:solidFill>
              </a:rPr>
              <a:t>Igreja de </a:t>
            </a:r>
            <a:r>
              <a:rPr lang="pt-BR" sz="2200" dirty="0" err="1" smtClean="0">
                <a:solidFill>
                  <a:schemeClr val="bg1"/>
                </a:solidFill>
              </a:rPr>
              <a:t>Sardes</a:t>
            </a:r>
            <a:r>
              <a:rPr lang="pt-BR" sz="2200" dirty="0" smtClean="0">
                <a:solidFill>
                  <a:schemeClr val="bg1"/>
                </a:solidFill>
              </a:rPr>
              <a:t> era morte espiritual</a:t>
            </a:r>
            <a:r>
              <a:rPr lang="pt-BR" sz="22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A maioria dos seus membros </a:t>
            </a:r>
            <a:r>
              <a:rPr lang="pt-BR" sz="2200" dirty="0" smtClean="0">
                <a:solidFill>
                  <a:schemeClr val="bg1"/>
                </a:solidFill>
              </a:rPr>
              <a:t>ainda não </a:t>
            </a:r>
            <a:r>
              <a:rPr lang="pt-BR" sz="2200" dirty="0" smtClean="0">
                <a:solidFill>
                  <a:schemeClr val="bg1"/>
                </a:solidFill>
              </a:rPr>
              <a:t>eram convertidos.</a:t>
            </a:r>
          </a:p>
          <a:p>
            <a:pPr marL="514350" indent="-514350"/>
            <a:r>
              <a:rPr lang="pt-BR" sz="2200" dirty="0" smtClean="0">
                <a:solidFill>
                  <a:schemeClr val="bg1"/>
                </a:solidFill>
              </a:rPr>
              <a:t>O diabo não </a:t>
            </a:r>
            <a:r>
              <a:rPr lang="pt-BR" sz="2200" dirty="0" smtClean="0">
                <a:solidFill>
                  <a:schemeClr val="bg1"/>
                </a:solidFill>
              </a:rPr>
              <a:t>precisou perseguir </a:t>
            </a:r>
            <a:r>
              <a:rPr lang="pt-BR" sz="2200" dirty="0" smtClean="0">
                <a:solidFill>
                  <a:schemeClr val="bg1"/>
                </a:solidFill>
              </a:rPr>
              <a:t>essa Igreja de fora para dentro, ela já </a:t>
            </a:r>
            <a:r>
              <a:rPr lang="pt-BR" sz="2200" dirty="0" smtClean="0">
                <a:solidFill>
                  <a:schemeClr val="bg1"/>
                </a:solidFill>
              </a:rPr>
              <a:t>estava sendo </a:t>
            </a:r>
            <a:r>
              <a:rPr lang="pt-BR" sz="2200" dirty="0" smtClean="0">
                <a:solidFill>
                  <a:schemeClr val="bg1"/>
                </a:solidFill>
              </a:rPr>
              <a:t>derrotada pelos seus próprios pecados.</a:t>
            </a:r>
            <a:endParaRPr lang="pt-BR" sz="22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demonstra a sua reprovação para a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001156" cy="5257800"/>
          </a:xfrm>
        </p:spPr>
        <p:txBody>
          <a:bodyPr>
            <a:noAutofit/>
          </a:bodyPr>
          <a:lstStyle/>
          <a:p>
            <a:r>
              <a:rPr lang="pt-BR" sz="2500" dirty="0" smtClean="0">
                <a:solidFill>
                  <a:schemeClr val="bg1"/>
                </a:solidFill>
              </a:rPr>
              <a:t>Esta Igreja não compartilhava dos mesmos </a:t>
            </a:r>
            <a:r>
              <a:rPr lang="pt-BR" sz="2500" dirty="0" smtClean="0">
                <a:solidFill>
                  <a:schemeClr val="bg1"/>
                </a:solidFill>
              </a:rPr>
              <a:t>problemas das </a:t>
            </a:r>
            <a:r>
              <a:rPr lang="pt-BR" sz="2500" dirty="0" smtClean="0">
                <a:solidFill>
                  <a:schemeClr val="bg1"/>
                </a:solidFill>
              </a:rPr>
              <a:t>outras Igrejas da Ásia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A maioria </a:t>
            </a:r>
            <a:r>
              <a:rPr lang="pt-BR" sz="2500" dirty="0" smtClean="0">
                <a:solidFill>
                  <a:schemeClr val="bg1"/>
                </a:solidFill>
              </a:rPr>
              <a:t>dos crentes apenas </a:t>
            </a:r>
            <a:r>
              <a:rPr lang="pt-BR" sz="2500" dirty="0" smtClean="0">
                <a:solidFill>
                  <a:schemeClr val="bg1"/>
                </a:solidFill>
              </a:rPr>
              <a:t>tinha seus </a:t>
            </a:r>
            <a:r>
              <a:rPr lang="pt-BR" sz="2500" dirty="0" smtClean="0">
                <a:solidFill>
                  <a:schemeClr val="bg1"/>
                </a:solidFill>
              </a:rPr>
              <a:t>nomes no rol da Igreja, mas não no Livro da Vida.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Havia também fiéis doentes, fracos, em fase terminal. Eram verdadeiros mortos-vivos.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O mundanismo </a:t>
            </a:r>
            <a:r>
              <a:rPr lang="pt-BR" sz="2500" dirty="0" smtClean="0">
                <a:solidFill>
                  <a:schemeClr val="bg1"/>
                </a:solidFill>
              </a:rPr>
              <a:t>adoece a Igreja.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O </a:t>
            </a:r>
            <a:r>
              <a:rPr lang="pt-BR" sz="2500" dirty="0" smtClean="0">
                <a:solidFill>
                  <a:schemeClr val="bg1"/>
                </a:solidFill>
              </a:rPr>
              <a:t>pecado mata a </a:t>
            </a:r>
            <a:r>
              <a:rPr lang="pt-BR" sz="2500" dirty="0" smtClean="0">
                <a:solidFill>
                  <a:schemeClr val="bg1"/>
                </a:solidFill>
              </a:rPr>
              <a:t>vontade de </a:t>
            </a:r>
            <a:r>
              <a:rPr lang="pt-BR" sz="2500" dirty="0" smtClean="0">
                <a:solidFill>
                  <a:schemeClr val="bg1"/>
                </a:solidFill>
              </a:rPr>
              <a:t>buscar as coisas de Deus.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O </a:t>
            </a:r>
            <a:r>
              <a:rPr lang="pt-BR" sz="2500" dirty="0" smtClean="0">
                <a:solidFill>
                  <a:schemeClr val="bg1"/>
                </a:solidFill>
              </a:rPr>
              <a:t>pecado mata os </a:t>
            </a:r>
            <a:r>
              <a:rPr lang="pt-BR" sz="2500" dirty="0" smtClean="0">
                <a:solidFill>
                  <a:schemeClr val="bg1"/>
                </a:solidFill>
              </a:rPr>
              <a:t>sentimentos mais </a:t>
            </a:r>
            <a:r>
              <a:rPr lang="pt-BR" sz="2500" dirty="0" smtClean="0">
                <a:solidFill>
                  <a:schemeClr val="bg1"/>
                </a:solidFill>
              </a:rPr>
              <a:t>elevados e petrifica o coração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Não </a:t>
            </a:r>
            <a:r>
              <a:rPr lang="pt-BR" sz="2500" dirty="0" smtClean="0">
                <a:solidFill>
                  <a:schemeClr val="bg1"/>
                </a:solidFill>
              </a:rPr>
              <a:t>ser íntegro é </a:t>
            </a:r>
            <a:r>
              <a:rPr lang="pt-BR" sz="2500" dirty="0" smtClean="0">
                <a:solidFill>
                  <a:schemeClr val="bg1"/>
                </a:solidFill>
              </a:rPr>
              <a:t>ser parcial</a:t>
            </a:r>
            <a:r>
              <a:rPr lang="pt-BR" sz="2500" dirty="0" smtClean="0">
                <a:solidFill>
                  <a:schemeClr val="bg1"/>
                </a:solidFill>
              </a:rPr>
              <a:t>. 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 fontScale="9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Jesus demonstra a sua reprovação para a igreja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001156" cy="5257800"/>
          </a:xfrm>
        </p:spPr>
        <p:txBody>
          <a:bodyPr>
            <a:noAutofit/>
          </a:bodyPr>
          <a:lstStyle/>
          <a:p>
            <a:r>
              <a:rPr lang="pt-BR" sz="2700" dirty="0" smtClean="0">
                <a:solidFill>
                  <a:schemeClr val="bg1"/>
                </a:solidFill>
              </a:rPr>
              <a:t>Quando o assunto é compromisso com Deus, não dá para transitar no asfalto da parcialidade.</a:t>
            </a:r>
          </a:p>
          <a:p>
            <a:r>
              <a:rPr lang="pt-BR" sz="2700" dirty="0" smtClean="0">
                <a:solidFill>
                  <a:schemeClr val="bg1"/>
                </a:solidFill>
              </a:rPr>
              <a:t>A Igreja precisa decidir se quer seguir a Cristo sem mundo, ou seguir o mundo sem Cristo!</a:t>
            </a:r>
          </a:p>
          <a:p>
            <a:r>
              <a:rPr lang="pt-BR" sz="2700" dirty="0" smtClean="0">
                <a:solidFill>
                  <a:schemeClr val="bg1"/>
                </a:solidFill>
              </a:rPr>
              <a:t>Obras sem integridade falam de caráter distorcido, de motivações erradas, de ausência de santidade.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2912</TotalTime>
  <Words>1035</Words>
  <Application>Microsoft Office PowerPoint</Application>
  <PresentationFormat>Apresentação na tela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Mediano</vt:lpstr>
      <vt:lpstr>Vivendo DE aPARências</vt:lpstr>
      <vt:lpstr>Texto básico</vt:lpstr>
      <vt:lpstr>Introdução</vt:lpstr>
      <vt:lpstr>A igreja em seu contexto</vt:lpstr>
      <vt:lpstr>A igreja em seu contexto</vt:lpstr>
      <vt:lpstr>Jesus se apresenta para à igreja de Sardes</vt:lpstr>
      <vt:lpstr>Jesus demonstra a sua reprovação para a igreja</vt:lpstr>
      <vt:lpstr>Jesus demonstra a sua reprovação para a igreja</vt:lpstr>
      <vt:lpstr>Jesus demonstra a sua reprovação para a igreja</vt:lpstr>
      <vt:lpstr>Jesus convoca a sua igreja ao arrependimento</vt:lpstr>
      <vt:lpstr>Jesus convoca a sua igreja ao arrependimento</vt:lpstr>
      <vt:lpstr>Jesus faz gloriosas promessas aos vencedores</vt:lpstr>
      <vt:lpstr>Conclusão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379</cp:revision>
  <dcterms:modified xsi:type="dcterms:W3CDTF">2014-02-15T01:55:19Z</dcterms:modified>
</cp:coreProperties>
</file>